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8" r:id="rId3"/>
    <p:sldId id="257" r:id="rId4"/>
    <p:sldId id="264" r:id="rId5"/>
    <p:sldId id="262" r:id="rId6"/>
    <p:sldId id="263" r:id="rId7"/>
    <p:sldId id="265" r:id="rId8"/>
    <p:sldId id="267" r:id="rId9"/>
    <p:sldId id="269" r:id="rId10"/>
    <p:sldId id="268" r:id="rId11"/>
    <p:sldId id="270" r:id="rId12"/>
    <p:sldId id="271"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1C4"/>
    <a:srgbClr val="00668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73" autoAdjust="0"/>
    <p:restoredTop sz="94660"/>
  </p:normalViewPr>
  <p:slideViewPr>
    <p:cSldViewPr snapToGrid="0">
      <p:cViewPr varScale="1">
        <p:scale>
          <a:sx n="73" d="100"/>
          <a:sy n="73" d="100"/>
        </p:scale>
        <p:origin x="540"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808161-4FCE-4FA0-B6B9-F60177F8357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FDE20A5-3E58-4BD2-8F1F-8BC32E35A91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84E9FC41-4458-4D68-BBFB-84F9FBB585DF}"/>
              </a:ext>
            </a:extLst>
          </p:cNvPr>
          <p:cNvSpPr>
            <a:spLocks noGrp="1"/>
          </p:cNvSpPr>
          <p:nvPr>
            <p:ph type="dt" sz="half" idx="10"/>
          </p:nvPr>
        </p:nvSpPr>
        <p:spPr/>
        <p:txBody>
          <a:bodyPr/>
          <a:lstStyle/>
          <a:p>
            <a:fld id="{BE481088-4E88-4343-9A1B-EF0773680DF9}" type="datetimeFigureOut">
              <a:rPr lang="en-US" smtClean="0"/>
              <a:t>4/15/2020</a:t>
            </a:fld>
            <a:endParaRPr lang="en-US"/>
          </a:p>
        </p:txBody>
      </p:sp>
      <p:sp>
        <p:nvSpPr>
          <p:cNvPr id="5" name="Footer Placeholder 4">
            <a:extLst>
              <a:ext uri="{FF2B5EF4-FFF2-40B4-BE49-F238E27FC236}">
                <a16:creationId xmlns:a16="http://schemas.microsoft.com/office/drawing/2014/main" id="{DA37D6DD-F7FD-47A5-8DC2-4DA6D31E60E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64C5816-F1B5-42B6-861F-D597317B9882}"/>
              </a:ext>
            </a:extLst>
          </p:cNvPr>
          <p:cNvSpPr>
            <a:spLocks noGrp="1"/>
          </p:cNvSpPr>
          <p:nvPr>
            <p:ph type="sldNum" sz="quarter" idx="12"/>
          </p:nvPr>
        </p:nvSpPr>
        <p:spPr/>
        <p:txBody>
          <a:bodyPr/>
          <a:lstStyle/>
          <a:p>
            <a:fld id="{40F383CF-A90B-429F-B880-E8E84DFE1CB0}" type="slidenum">
              <a:rPr lang="en-US" smtClean="0"/>
              <a:t>‹#›</a:t>
            </a:fld>
            <a:endParaRPr lang="en-US"/>
          </a:p>
        </p:txBody>
      </p:sp>
    </p:spTree>
    <p:extLst>
      <p:ext uri="{BB962C8B-B14F-4D97-AF65-F5344CB8AC3E}">
        <p14:creationId xmlns:p14="http://schemas.microsoft.com/office/powerpoint/2010/main" val="7030569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51B520-1088-4673-92FB-5678FB57207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3FB79CE-4E46-4964-82D5-2EDBA9FFE8B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7D1DB38-0F5C-4B52-B16D-62356736AD91}"/>
              </a:ext>
            </a:extLst>
          </p:cNvPr>
          <p:cNvSpPr>
            <a:spLocks noGrp="1"/>
          </p:cNvSpPr>
          <p:nvPr>
            <p:ph type="dt" sz="half" idx="10"/>
          </p:nvPr>
        </p:nvSpPr>
        <p:spPr/>
        <p:txBody>
          <a:bodyPr/>
          <a:lstStyle/>
          <a:p>
            <a:fld id="{BE481088-4E88-4343-9A1B-EF0773680DF9}" type="datetimeFigureOut">
              <a:rPr lang="en-US" smtClean="0"/>
              <a:t>4/15/2020</a:t>
            </a:fld>
            <a:endParaRPr lang="en-US"/>
          </a:p>
        </p:txBody>
      </p:sp>
      <p:sp>
        <p:nvSpPr>
          <p:cNvPr id="5" name="Footer Placeholder 4">
            <a:extLst>
              <a:ext uri="{FF2B5EF4-FFF2-40B4-BE49-F238E27FC236}">
                <a16:creationId xmlns:a16="http://schemas.microsoft.com/office/drawing/2014/main" id="{35DF9EC4-84F5-4E1A-9DD6-BAFCCE7304E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16D7091-D633-4165-9ED6-38DB906A000E}"/>
              </a:ext>
            </a:extLst>
          </p:cNvPr>
          <p:cNvSpPr>
            <a:spLocks noGrp="1"/>
          </p:cNvSpPr>
          <p:nvPr>
            <p:ph type="sldNum" sz="quarter" idx="12"/>
          </p:nvPr>
        </p:nvSpPr>
        <p:spPr/>
        <p:txBody>
          <a:bodyPr/>
          <a:lstStyle/>
          <a:p>
            <a:fld id="{40F383CF-A90B-429F-B880-E8E84DFE1CB0}" type="slidenum">
              <a:rPr lang="en-US" smtClean="0"/>
              <a:t>‹#›</a:t>
            </a:fld>
            <a:endParaRPr lang="en-US"/>
          </a:p>
        </p:txBody>
      </p:sp>
    </p:spTree>
    <p:extLst>
      <p:ext uri="{BB962C8B-B14F-4D97-AF65-F5344CB8AC3E}">
        <p14:creationId xmlns:p14="http://schemas.microsoft.com/office/powerpoint/2010/main" val="31118396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14A3E6-934D-4E61-9695-8AC9ABAE932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A3971F2-21DD-4C5A-945F-67A869E2D4F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AED79E0-3972-4725-B0B3-3E05D55C23FF}"/>
              </a:ext>
            </a:extLst>
          </p:cNvPr>
          <p:cNvSpPr>
            <a:spLocks noGrp="1"/>
          </p:cNvSpPr>
          <p:nvPr>
            <p:ph type="dt" sz="half" idx="10"/>
          </p:nvPr>
        </p:nvSpPr>
        <p:spPr/>
        <p:txBody>
          <a:bodyPr/>
          <a:lstStyle/>
          <a:p>
            <a:fld id="{BE481088-4E88-4343-9A1B-EF0773680DF9}" type="datetimeFigureOut">
              <a:rPr lang="en-US" smtClean="0"/>
              <a:t>4/15/2020</a:t>
            </a:fld>
            <a:endParaRPr lang="en-US"/>
          </a:p>
        </p:txBody>
      </p:sp>
      <p:sp>
        <p:nvSpPr>
          <p:cNvPr id="5" name="Footer Placeholder 4">
            <a:extLst>
              <a:ext uri="{FF2B5EF4-FFF2-40B4-BE49-F238E27FC236}">
                <a16:creationId xmlns:a16="http://schemas.microsoft.com/office/drawing/2014/main" id="{4DD0922A-0D3E-45CF-9261-429BFFC0102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9B05FA3-52E7-4C03-8941-081DEB88E425}"/>
              </a:ext>
            </a:extLst>
          </p:cNvPr>
          <p:cNvSpPr>
            <a:spLocks noGrp="1"/>
          </p:cNvSpPr>
          <p:nvPr>
            <p:ph type="sldNum" sz="quarter" idx="12"/>
          </p:nvPr>
        </p:nvSpPr>
        <p:spPr/>
        <p:txBody>
          <a:bodyPr/>
          <a:lstStyle/>
          <a:p>
            <a:fld id="{40F383CF-A90B-429F-B880-E8E84DFE1CB0}" type="slidenum">
              <a:rPr lang="en-US" smtClean="0"/>
              <a:t>‹#›</a:t>
            </a:fld>
            <a:endParaRPr lang="en-US"/>
          </a:p>
        </p:txBody>
      </p:sp>
    </p:spTree>
    <p:extLst>
      <p:ext uri="{BB962C8B-B14F-4D97-AF65-F5344CB8AC3E}">
        <p14:creationId xmlns:p14="http://schemas.microsoft.com/office/powerpoint/2010/main" val="8739438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BADF6A-37AB-4741-AEC5-533FD21A840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8646195-882E-4B66-B2B0-AC0BB67AF19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E1BD992-8C83-4644-88CE-5182E550232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A0427DB-9AE3-442F-80F7-490CBF0F552D}"/>
              </a:ext>
            </a:extLst>
          </p:cNvPr>
          <p:cNvSpPr>
            <a:spLocks noGrp="1"/>
          </p:cNvSpPr>
          <p:nvPr>
            <p:ph type="dt" sz="half" idx="10"/>
          </p:nvPr>
        </p:nvSpPr>
        <p:spPr/>
        <p:txBody>
          <a:bodyPr/>
          <a:lstStyle/>
          <a:p>
            <a:fld id="{BE481088-4E88-4343-9A1B-EF0773680DF9}" type="datetimeFigureOut">
              <a:rPr lang="en-US" smtClean="0"/>
              <a:t>4/15/2020</a:t>
            </a:fld>
            <a:endParaRPr lang="en-US"/>
          </a:p>
        </p:txBody>
      </p:sp>
      <p:sp>
        <p:nvSpPr>
          <p:cNvPr id="6" name="Footer Placeholder 5">
            <a:extLst>
              <a:ext uri="{FF2B5EF4-FFF2-40B4-BE49-F238E27FC236}">
                <a16:creationId xmlns:a16="http://schemas.microsoft.com/office/drawing/2014/main" id="{37C0D8E3-3D73-4257-8DA5-37D6C238C7B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3F23CDB-133B-406B-915D-C306ADAA5C14}"/>
              </a:ext>
            </a:extLst>
          </p:cNvPr>
          <p:cNvSpPr>
            <a:spLocks noGrp="1"/>
          </p:cNvSpPr>
          <p:nvPr>
            <p:ph type="sldNum" sz="quarter" idx="12"/>
          </p:nvPr>
        </p:nvSpPr>
        <p:spPr/>
        <p:txBody>
          <a:bodyPr/>
          <a:lstStyle/>
          <a:p>
            <a:fld id="{40F383CF-A90B-429F-B880-E8E84DFE1CB0}" type="slidenum">
              <a:rPr lang="en-US" smtClean="0"/>
              <a:t>‹#›</a:t>
            </a:fld>
            <a:endParaRPr lang="en-US"/>
          </a:p>
        </p:txBody>
      </p:sp>
    </p:spTree>
    <p:extLst>
      <p:ext uri="{BB962C8B-B14F-4D97-AF65-F5344CB8AC3E}">
        <p14:creationId xmlns:p14="http://schemas.microsoft.com/office/powerpoint/2010/main" val="36685658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4C1ACC-9BDA-4694-9A85-8B2206AC504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C50026F-3F19-450E-B2F2-7FFF2DCD867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AD2CD08-D00A-4C89-80E2-C15D081610F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668A48C-93FA-4298-BFF1-C0BEC02E5C8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852DBB4-4055-4DD8-9FC3-F9A0864C3E9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D2BD74A-F572-4EDC-8C7F-7B9B9796F43B}"/>
              </a:ext>
            </a:extLst>
          </p:cNvPr>
          <p:cNvSpPr>
            <a:spLocks noGrp="1"/>
          </p:cNvSpPr>
          <p:nvPr>
            <p:ph type="dt" sz="half" idx="10"/>
          </p:nvPr>
        </p:nvSpPr>
        <p:spPr/>
        <p:txBody>
          <a:bodyPr/>
          <a:lstStyle/>
          <a:p>
            <a:fld id="{BE481088-4E88-4343-9A1B-EF0773680DF9}" type="datetimeFigureOut">
              <a:rPr lang="en-US" smtClean="0"/>
              <a:t>4/15/2020</a:t>
            </a:fld>
            <a:endParaRPr lang="en-US"/>
          </a:p>
        </p:txBody>
      </p:sp>
      <p:sp>
        <p:nvSpPr>
          <p:cNvPr id="8" name="Footer Placeholder 7">
            <a:extLst>
              <a:ext uri="{FF2B5EF4-FFF2-40B4-BE49-F238E27FC236}">
                <a16:creationId xmlns:a16="http://schemas.microsoft.com/office/drawing/2014/main" id="{129DEE8E-A91A-4FB4-A6F6-F0E8B465841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689ACFA-D6ED-4201-A82C-ABF11E25C161}"/>
              </a:ext>
            </a:extLst>
          </p:cNvPr>
          <p:cNvSpPr>
            <a:spLocks noGrp="1"/>
          </p:cNvSpPr>
          <p:nvPr>
            <p:ph type="sldNum" sz="quarter" idx="12"/>
          </p:nvPr>
        </p:nvSpPr>
        <p:spPr/>
        <p:txBody>
          <a:bodyPr/>
          <a:lstStyle/>
          <a:p>
            <a:fld id="{40F383CF-A90B-429F-B880-E8E84DFE1CB0}" type="slidenum">
              <a:rPr lang="en-US" smtClean="0"/>
              <a:t>‹#›</a:t>
            </a:fld>
            <a:endParaRPr lang="en-US"/>
          </a:p>
        </p:txBody>
      </p:sp>
    </p:spTree>
    <p:extLst>
      <p:ext uri="{BB962C8B-B14F-4D97-AF65-F5344CB8AC3E}">
        <p14:creationId xmlns:p14="http://schemas.microsoft.com/office/powerpoint/2010/main" val="40378318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2D77C8-ACA7-4BCE-951C-5458913885B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70DA90D-D195-455F-B310-A7035307C0EE}"/>
              </a:ext>
            </a:extLst>
          </p:cNvPr>
          <p:cNvSpPr>
            <a:spLocks noGrp="1"/>
          </p:cNvSpPr>
          <p:nvPr>
            <p:ph type="dt" sz="half" idx="10"/>
          </p:nvPr>
        </p:nvSpPr>
        <p:spPr/>
        <p:txBody>
          <a:bodyPr/>
          <a:lstStyle/>
          <a:p>
            <a:fld id="{BE481088-4E88-4343-9A1B-EF0773680DF9}" type="datetimeFigureOut">
              <a:rPr lang="en-US" smtClean="0"/>
              <a:t>4/15/2020</a:t>
            </a:fld>
            <a:endParaRPr lang="en-US"/>
          </a:p>
        </p:txBody>
      </p:sp>
      <p:sp>
        <p:nvSpPr>
          <p:cNvPr id="4" name="Footer Placeholder 3">
            <a:extLst>
              <a:ext uri="{FF2B5EF4-FFF2-40B4-BE49-F238E27FC236}">
                <a16:creationId xmlns:a16="http://schemas.microsoft.com/office/drawing/2014/main" id="{03E0123B-C997-4017-B169-5D909F3D098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510D491-3402-461A-8070-B533E3E88881}"/>
              </a:ext>
            </a:extLst>
          </p:cNvPr>
          <p:cNvSpPr>
            <a:spLocks noGrp="1"/>
          </p:cNvSpPr>
          <p:nvPr>
            <p:ph type="sldNum" sz="quarter" idx="12"/>
          </p:nvPr>
        </p:nvSpPr>
        <p:spPr/>
        <p:txBody>
          <a:bodyPr/>
          <a:lstStyle/>
          <a:p>
            <a:fld id="{40F383CF-A90B-429F-B880-E8E84DFE1CB0}" type="slidenum">
              <a:rPr lang="en-US" smtClean="0"/>
              <a:t>‹#›</a:t>
            </a:fld>
            <a:endParaRPr lang="en-US"/>
          </a:p>
        </p:txBody>
      </p:sp>
    </p:spTree>
    <p:extLst>
      <p:ext uri="{BB962C8B-B14F-4D97-AF65-F5344CB8AC3E}">
        <p14:creationId xmlns:p14="http://schemas.microsoft.com/office/powerpoint/2010/main" val="35952795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113FEDE-BBBD-4B7A-986C-3FCC510BABCB}"/>
              </a:ext>
            </a:extLst>
          </p:cNvPr>
          <p:cNvSpPr>
            <a:spLocks noGrp="1"/>
          </p:cNvSpPr>
          <p:nvPr>
            <p:ph type="dt" sz="half" idx="10"/>
          </p:nvPr>
        </p:nvSpPr>
        <p:spPr/>
        <p:txBody>
          <a:bodyPr/>
          <a:lstStyle/>
          <a:p>
            <a:fld id="{BE481088-4E88-4343-9A1B-EF0773680DF9}" type="datetimeFigureOut">
              <a:rPr lang="en-US" smtClean="0"/>
              <a:t>4/15/2020</a:t>
            </a:fld>
            <a:endParaRPr lang="en-US"/>
          </a:p>
        </p:txBody>
      </p:sp>
      <p:sp>
        <p:nvSpPr>
          <p:cNvPr id="3" name="Footer Placeholder 2">
            <a:extLst>
              <a:ext uri="{FF2B5EF4-FFF2-40B4-BE49-F238E27FC236}">
                <a16:creationId xmlns:a16="http://schemas.microsoft.com/office/drawing/2014/main" id="{198E55F1-5CB6-4BF0-8AF9-B2081A7E145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71BF728-C0EB-44D2-9ED0-3D3D9BC8111B}"/>
              </a:ext>
            </a:extLst>
          </p:cNvPr>
          <p:cNvSpPr>
            <a:spLocks noGrp="1"/>
          </p:cNvSpPr>
          <p:nvPr>
            <p:ph type="sldNum" sz="quarter" idx="12"/>
          </p:nvPr>
        </p:nvSpPr>
        <p:spPr/>
        <p:txBody>
          <a:bodyPr/>
          <a:lstStyle/>
          <a:p>
            <a:fld id="{40F383CF-A90B-429F-B880-E8E84DFE1CB0}" type="slidenum">
              <a:rPr lang="en-US" smtClean="0"/>
              <a:t>‹#›</a:t>
            </a:fld>
            <a:endParaRPr lang="en-US"/>
          </a:p>
        </p:txBody>
      </p:sp>
    </p:spTree>
    <p:extLst>
      <p:ext uri="{BB962C8B-B14F-4D97-AF65-F5344CB8AC3E}">
        <p14:creationId xmlns:p14="http://schemas.microsoft.com/office/powerpoint/2010/main" val="12901942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7DE95E-154E-4141-BD59-29A0FF5BB59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4D7D503-EBBB-4E4C-98B2-AB2CD68E79D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5D9663F-70F2-4F13-BABA-970290F2A89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73C9F8F-227B-4CD8-B163-E972D9542187}"/>
              </a:ext>
            </a:extLst>
          </p:cNvPr>
          <p:cNvSpPr>
            <a:spLocks noGrp="1"/>
          </p:cNvSpPr>
          <p:nvPr>
            <p:ph type="dt" sz="half" idx="10"/>
          </p:nvPr>
        </p:nvSpPr>
        <p:spPr/>
        <p:txBody>
          <a:bodyPr/>
          <a:lstStyle/>
          <a:p>
            <a:fld id="{BE481088-4E88-4343-9A1B-EF0773680DF9}" type="datetimeFigureOut">
              <a:rPr lang="en-US" smtClean="0"/>
              <a:t>4/15/2020</a:t>
            </a:fld>
            <a:endParaRPr lang="en-US"/>
          </a:p>
        </p:txBody>
      </p:sp>
      <p:sp>
        <p:nvSpPr>
          <p:cNvPr id="6" name="Footer Placeholder 5">
            <a:extLst>
              <a:ext uri="{FF2B5EF4-FFF2-40B4-BE49-F238E27FC236}">
                <a16:creationId xmlns:a16="http://schemas.microsoft.com/office/drawing/2014/main" id="{1AFB0136-E800-402E-8900-0D740239B92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3C0035D-B285-46E2-A3A3-FC8AABDA0C96}"/>
              </a:ext>
            </a:extLst>
          </p:cNvPr>
          <p:cNvSpPr>
            <a:spLocks noGrp="1"/>
          </p:cNvSpPr>
          <p:nvPr>
            <p:ph type="sldNum" sz="quarter" idx="12"/>
          </p:nvPr>
        </p:nvSpPr>
        <p:spPr/>
        <p:txBody>
          <a:bodyPr/>
          <a:lstStyle/>
          <a:p>
            <a:fld id="{40F383CF-A90B-429F-B880-E8E84DFE1CB0}" type="slidenum">
              <a:rPr lang="en-US" smtClean="0"/>
              <a:t>‹#›</a:t>
            </a:fld>
            <a:endParaRPr lang="en-US"/>
          </a:p>
        </p:txBody>
      </p:sp>
    </p:spTree>
    <p:extLst>
      <p:ext uri="{BB962C8B-B14F-4D97-AF65-F5344CB8AC3E}">
        <p14:creationId xmlns:p14="http://schemas.microsoft.com/office/powerpoint/2010/main" val="6933855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24C158-F9CD-4225-9455-484EFCD3A35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6498316-9175-4936-94FF-3F75D0B02F4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E0051ED4-3135-446D-8F90-D38DEAFBFE1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ECA603B-980C-481C-9CA8-5ABC4D615AA1}"/>
              </a:ext>
            </a:extLst>
          </p:cNvPr>
          <p:cNvSpPr>
            <a:spLocks noGrp="1"/>
          </p:cNvSpPr>
          <p:nvPr>
            <p:ph type="dt" sz="half" idx="10"/>
          </p:nvPr>
        </p:nvSpPr>
        <p:spPr/>
        <p:txBody>
          <a:bodyPr/>
          <a:lstStyle/>
          <a:p>
            <a:fld id="{BE481088-4E88-4343-9A1B-EF0773680DF9}" type="datetimeFigureOut">
              <a:rPr lang="en-US" smtClean="0"/>
              <a:t>4/15/2020</a:t>
            </a:fld>
            <a:endParaRPr lang="en-US"/>
          </a:p>
        </p:txBody>
      </p:sp>
      <p:sp>
        <p:nvSpPr>
          <p:cNvPr id="6" name="Footer Placeholder 5">
            <a:extLst>
              <a:ext uri="{FF2B5EF4-FFF2-40B4-BE49-F238E27FC236}">
                <a16:creationId xmlns:a16="http://schemas.microsoft.com/office/drawing/2014/main" id="{DC951A07-3746-43BF-989E-B49089B9A37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7312A67-DFAF-4480-9B56-2B496100D049}"/>
              </a:ext>
            </a:extLst>
          </p:cNvPr>
          <p:cNvSpPr>
            <a:spLocks noGrp="1"/>
          </p:cNvSpPr>
          <p:nvPr>
            <p:ph type="sldNum" sz="quarter" idx="12"/>
          </p:nvPr>
        </p:nvSpPr>
        <p:spPr/>
        <p:txBody>
          <a:bodyPr/>
          <a:lstStyle/>
          <a:p>
            <a:fld id="{40F383CF-A90B-429F-B880-E8E84DFE1CB0}" type="slidenum">
              <a:rPr lang="en-US" smtClean="0"/>
              <a:t>‹#›</a:t>
            </a:fld>
            <a:endParaRPr lang="en-US"/>
          </a:p>
        </p:txBody>
      </p:sp>
    </p:spTree>
    <p:extLst>
      <p:ext uri="{BB962C8B-B14F-4D97-AF65-F5344CB8AC3E}">
        <p14:creationId xmlns:p14="http://schemas.microsoft.com/office/powerpoint/2010/main" val="29421329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068DAE-1B4A-4FB3-8DAC-ED2C8BF8ECE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DA44D0D-7AF8-402E-89A7-B85ADC6F267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6414134-4FC4-4A83-9DA8-697782183A5B}"/>
              </a:ext>
            </a:extLst>
          </p:cNvPr>
          <p:cNvSpPr>
            <a:spLocks noGrp="1"/>
          </p:cNvSpPr>
          <p:nvPr>
            <p:ph type="dt" sz="half" idx="10"/>
          </p:nvPr>
        </p:nvSpPr>
        <p:spPr/>
        <p:txBody>
          <a:bodyPr/>
          <a:lstStyle/>
          <a:p>
            <a:fld id="{BE481088-4E88-4343-9A1B-EF0773680DF9}" type="datetimeFigureOut">
              <a:rPr lang="en-US" smtClean="0"/>
              <a:t>4/15/2020</a:t>
            </a:fld>
            <a:endParaRPr lang="en-US"/>
          </a:p>
        </p:txBody>
      </p:sp>
      <p:sp>
        <p:nvSpPr>
          <p:cNvPr id="5" name="Footer Placeholder 4">
            <a:extLst>
              <a:ext uri="{FF2B5EF4-FFF2-40B4-BE49-F238E27FC236}">
                <a16:creationId xmlns:a16="http://schemas.microsoft.com/office/drawing/2014/main" id="{0D758290-6CF4-41DB-AAC6-038AFC43D85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0B5AEE3-F3A5-4CBB-A267-531AC514D696}"/>
              </a:ext>
            </a:extLst>
          </p:cNvPr>
          <p:cNvSpPr>
            <a:spLocks noGrp="1"/>
          </p:cNvSpPr>
          <p:nvPr>
            <p:ph type="sldNum" sz="quarter" idx="12"/>
          </p:nvPr>
        </p:nvSpPr>
        <p:spPr/>
        <p:txBody>
          <a:bodyPr/>
          <a:lstStyle/>
          <a:p>
            <a:fld id="{40F383CF-A90B-429F-B880-E8E84DFE1CB0}" type="slidenum">
              <a:rPr lang="en-US" smtClean="0"/>
              <a:t>‹#›</a:t>
            </a:fld>
            <a:endParaRPr lang="en-US"/>
          </a:p>
        </p:txBody>
      </p:sp>
    </p:spTree>
    <p:extLst>
      <p:ext uri="{BB962C8B-B14F-4D97-AF65-F5344CB8AC3E}">
        <p14:creationId xmlns:p14="http://schemas.microsoft.com/office/powerpoint/2010/main" val="25606045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AEC443F-F76B-4628-A9FD-76B9F860CFB8}"/>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0987CAA-E0E9-4CB6-9A74-44899E14A6A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953B917-1505-4010-A8C5-0090E363A5C1}"/>
              </a:ext>
            </a:extLst>
          </p:cNvPr>
          <p:cNvSpPr>
            <a:spLocks noGrp="1"/>
          </p:cNvSpPr>
          <p:nvPr>
            <p:ph type="dt" sz="half" idx="10"/>
          </p:nvPr>
        </p:nvSpPr>
        <p:spPr/>
        <p:txBody>
          <a:bodyPr/>
          <a:lstStyle/>
          <a:p>
            <a:fld id="{BE481088-4E88-4343-9A1B-EF0773680DF9}" type="datetimeFigureOut">
              <a:rPr lang="en-US" smtClean="0"/>
              <a:t>4/15/2020</a:t>
            </a:fld>
            <a:endParaRPr lang="en-US"/>
          </a:p>
        </p:txBody>
      </p:sp>
      <p:sp>
        <p:nvSpPr>
          <p:cNvPr id="5" name="Footer Placeholder 4">
            <a:extLst>
              <a:ext uri="{FF2B5EF4-FFF2-40B4-BE49-F238E27FC236}">
                <a16:creationId xmlns:a16="http://schemas.microsoft.com/office/drawing/2014/main" id="{59B22376-C20F-4936-8880-8D954D30F1A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FFFC349-024B-4F7E-BEB0-30E7D993ED88}"/>
              </a:ext>
            </a:extLst>
          </p:cNvPr>
          <p:cNvSpPr>
            <a:spLocks noGrp="1"/>
          </p:cNvSpPr>
          <p:nvPr>
            <p:ph type="sldNum" sz="quarter" idx="12"/>
          </p:nvPr>
        </p:nvSpPr>
        <p:spPr/>
        <p:txBody>
          <a:bodyPr/>
          <a:lstStyle/>
          <a:p>
            <a:fld id="{40F383CF-A90B-429F-B880-E8E84DFE1CB0}" type="slidenum">
              <a:rPr lang="en-US" smtClean="0"/>
              <a:t>‹#›</a:t>
            </a:fld>
            <a:endParaRPr lang="en-US"/>
          </a:p>
        </p:txBody>
      </p:sp>
    </p:spTree>
    <p:extLst>
      <p:ext uri="{BB962C8B-B14F-4D97-AF65-F5344CB8AC3E}">
        <p14:creationId xmlns:p14="http://schemas.microsoft.com/office/powerpoint/2010/main" val="21041954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72B3BFD-56C0-4A95-B72C-EDF9D2E6F15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07675A4-6263-4048-B1AD-C5CF6470C6B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59BE586-33DB-46CF-AC1B-74B95BDD791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E481088-4E88-4343-9A1B-EF0773680DF9}" type="datetimeFigureOut">
              <a:rPr lang="en-US" smtClean="0"/>
              <a:t>4/15/2020</a:t>
            </a:fld>
            <a:endParaRPr lang="en-US"/>
          </a:p>
        </p:txBody>
      </p:sp>
      <p:sp>
        <p:nvSpPr>
          <p:cNvPr id="5" name="Footer Placeholder 4">
            <a:extLst>
              <a:ext uri="{FF2B5EF4-FFF2-40B4-BE49-F238E27FC236}">
                <a16:creationId xmlns:a16="http://schemas.microsoft.com/office/drawing/2014/main" id="{C921691A-00A6-4115-829F-0BA325596B8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F03E1825-3C4C-4E2E-BA22-DA55BD67D4C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0F383CF-A90B-429F-B880-E8E84DFE1CB0}" type="slidenum">
              <a:rPr lang="en-US" smtClean="0"/>
              <a:t>‹#›</a:t>
            </a:fld>
            <a:endParaRPr lang="en-US"/>
          </a:p>
        </p:txBody>
      </p:sp>
    </p:spTree>
    <p:extLst>
      <p:ext uri="{BB962C8B-B14F-4D97-AF65-F5344CB8AC3E}">
        <p14:creationId xmlns:p14="http://schemas.microsoft.com/office/powerpoint/2010/main" val="289305415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lowchart: Delay 3">
            <a:extLst>
              <a:ext uri="{FF2B5EF4-FFF2-40B4-BE49-F238E27FC236}">
                <a16:creationId xmlns:a16="http://schemas.microsoft.com/office/drawing/2014/main" id="{CDC72C3E-FAF8-465C-9B22-F9901BC676A5}"/>
              </a:ext>
            </a:extLst>
          </p:cNvPr>
          <p:cNvSpPr/>
          <p:nvPr/>
        </p:nvSpPr>
        <p:spPr>
          <a:xfrm rot="16200000">
            <a:off x="9133521" y="70729"/>
            <a:ext cx="2850776" cy="2817158"/>
          </a:xfrm>
          <a:prstGeom prst="flowChartDelay">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5" name="Flowchart: Delay 4">
            <a:extLst>
              <a:ext uri="{FF2B5EF4-FFF2-40B4-BE49-F238E27FC236}">
                <a16:creationId xmlns:a16="http://schemas.microsoft.com/office/drawing/2014/main" id="{27EF4371-1A34-4C7E-A01C-5D494A58E890}"/>
              </a:ext>
            </a:extLst>
          </p:cNvPr>
          <p:cNvSpPr/>
          <p:nvPr/>
        </p:nvSpPr>
        <p:spPr>
          <a:xfrm rot="5400000">
            <a:off x="8134014" y="1952942"/>
            <a:ext cx="2850776" cy="2817158"/>
          </a:xfrm>
          <a:prstGeom prst="flowChartDelay">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6" name="Flowchart: Delay 5">
            <a:extLst>
              <a:ext uri="{FF2B5EF4-FFF2-40B4-BE49-F238E27FC236}">
                <a16:creationId xmlns:a16="http://schemas.microsoft.com/office/drawing/2014/main" id="{B8A65995-AF3E-499B-AAF7-BD92E59F13B2}"/>
              </a:ext>
            </a:extLst>
          </p:cNvPr>
          <p:cNvSpPr/>
          <p:nvPr/>
        </p:nvSpPr>
        <p:spPr>
          <a:xfrm rot="16200000">
            <a:off x="9392603" y="2854661"/>
            <a:ext cx="2850776" cy="2817158"/>
          </a:xfrm>
          <a:prstGeom prst="flowChartDelay">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7" name="Rectangle: Rounded Corners 6">
            <a:extLst>
              <a:ext uri="{FF2B5EF4-FFF2-40B4-BE49-F238E27FC236}">
                <a16:creationId xmlns:a16="http://schemas.microsoft.com/office/drawing/2014/main" id="{4F1D31AE-E678-4A4C-A4FF-38C291FDE731}"/>
              </a:ext>
            </a:extLst>
          </p:cNvPr>
          <p:cNvSpPr/>
          <p:nvPr/>
        </p:nvSpPr>
        <p:spPr>
          <a:xfrm rot="16200000">
            <a:off x="7030813" y="3220700"/>
            <a:ext cx="5409211" cy="1757548"/>
          </a:xfrm>
          <a:prstGeom prst="roundRect">
            <a:avLst/>
          </a:prstGeom>
          <a:solidFill>
            <a:srgbClr val="00B0F0">
              <a:alpha val="50000"/>
            </a:srgb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8" name="Rectangle: Rounded Corners 7">
            <a:extLst>
              <a:ext uri="{FF2B5EF4-FFF2-40B4-BE49-F238E27FC236}">
                <a16:creationId xmlns:a16="http://schemas.microsoft.com/office/drawing/2014/main" id="{975B58B7-ADFD-488A-8417-83C56FFA58F1}"/>
              </a:ext>
            </a:extLst>
          </p:cNvPr>
          <p:cNvSpPr/>
          <p:nvPr/>
        </p:nvSpPr>
        <p:spPr>
          <a:xfrm>
            <a:off x="2558935" y="2347648"/>
            <a:ext cx="5409211" cy="1757548"/>
          </a:xfrm>
          <a:prstGeom prst="roundRect">
            <a:avLst/>
          </a:prstGeom>
          <a:solidFill>
            <a:srgbClr val="00668A">
              <a:alpha val="49804"/>
            </a:srgb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27FC8B4E-85F6-48EC-9A42-E1792EC07C94}"/>
              </a:ext>
            </a:extLst>
          </p:cNvPr>
          <p:cNvSpPr>
            <a:spLocks noGrp="1"/>
          </p:cNvSpPr>
          <p:nvPr>
            <p:ph type="ctrTitle"/>
          </p:nvPr>
        </p:nvSpPr>
        <p:spPr>
          <a:xfrm>
            <a:off x="2818017" y="2928709"/>
            <a:ext cx="5315380" cy="595427"/>
          </a:xfrm>
        </p:spPr>
        <p:txBody>
          <a:bodyPr>
            <a:normAutofit fontScale="90000"/>
          </a:bodyPr>
          <a:lstStyle/>
          <a:p>
            <a:r>
              <a:rPr lang="en-US" b="1" dirty="0">
                <a:latin typeface="Corbel" panose="020B0503020204020204" pitchFamily="34" charset="0"/>
              </a:rPr>
              <a:t>Art Deco</a:t>
            </a:r>
            <a:endParaRPr lang="en-US" dirty="0">
              <a:latin typeface="Corbel" panose="020B0503020204020204" pitchFamily="34" charset="0"/>
            </a:endParaRPr>
          </a:p>
        </p:txBody>
      </p:sp>
    </p:spTree>
    <p:extLst>
      <p:ext uri="{BB962C8B-B14F-4D97-AF65-F5344CB8AC3E}">
        <p14:creationId xmlns:p14="http://schemas.microsoft.com/office/powerpoint/2010/main" val="28297486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lowchart: Delay 3">
            <a:extLst>
              <a:ext uri="{FF2B5EF4-FFF2-40B4-BE49-F238E27FC236}">
                <a16:creationId xmlns:a16="http://schemas.microsoft.com/office/drawing/2014/main" id="{CDC72C3E-FAF8-465C-9B22-F9901BC676A5}"/>
              </a:ext>
            </a:extLst>
          </p:cNvPr>
          <p:cNvSpPr/>
          <p:nvPr/>
        </p:nvSpPr>
        <p:spPr>
          <a:xfrm rot="16200000">
            <a:off x="7948595" y="133062"/>
            <a:ext cx="2850776" cy="2817158"/>
          </a:xfrm>
          <a:prstGeom prst="flowChartDelay">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5" name="Flowchart: Delay 4">
            <a:extLst>
              <a:ext uri="{FF2B5EF4-FFF2-40B4-BE49-F238E27FC236}">
                <a16:creationId xmlns:a16="http://schemas.microsoft.com/office/drawing/2014/main" id="{27EF4371-1A34-4C7E-A01C-5D494A58E890}"/>
              </a:ext>
            </a:extLst>
          </p:cNvPr>
          <p:cNvSpPr/>
          <p:nvPr/>
        </p:nvSpPr>
        <p:spPr>
          <a:xfrm rot="5400000">
            <a:off x="9257165" y="1937874"/>
            <a:ext cx="2850776" cy="2817158"/>
          </a:xfrm>
          <a:prstGeom prst="flowChartDelay">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6" name="Flowchart: Delay 5">
            <a:extLst>
              <a:ext uri="{FF2B5EF4-FFF2-40B4-BE49-F238E27FC236}">
                <a16:creationId xmlns:a16="http://schemas.microsoft.com/office/drawing/2014/main" id="{B8A65995-AF3E-499B-AAF7-BD92E59F13B2}"/>
              </a:ext>
            </a:extLst>
          </p:cNvPr>
          <p:cNvSpPr/>
          <p:nvPr/>
        </p:nvSpPr>
        <p:spPr>
          <a:xfrm>
            <a:off x="9910212" y="803303"/>
            <a:ext cx="1744699" cy="1724124"/>
          </a:xfrm>
          <a:prstGeom prst="flowChartDelay">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7" name="Rectangle: Rounded Corners 6">
            <a:extLst>
              <a:ext uri="{FF2B5EF4-FFF2-40B4-BE49-F238E27FC236}">
                <a16:creationId xmlns:a16="http://schemas.microsoft.com/office/drawing/2014/main" id="{4F1D31AE-E678-4A4C-A4FF-38C291FDE731}"/>
              </a:ext>
            </a:extLst>
          </p:cNvPr>
          <p:cNvSpPr/>
          <p:nvPr/>
        </p:nvSpPr>
        <p:spPr>
          <a:xfrm>
            <a:off x="3147582" y="116253"/>
            <a:ext cx="5409211" cy="1374100"/>
          </a:xfrm>
          <a:prstGeom prst="roundRect">
            <a:avLst/>
          </a:prstGeom>
          <a:solidFill>
            <a:srgbClr val="00B0F0">
              <a:alpha val="50000"/>
            </a:srgb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8" name="Rectangle: Rounded Corners 7">
            <a:extLst>
              <a:ext uri="{FF2B5EF4-FFF2-40B4-BE49-F238E27FC236}">
                <a16:creationId xmlns:a16="http://schemas.microsoft.com/office/drawing/2014/main" id="{975B58B7-ADFD-488A-8417-83C56FFA58F1}"/>
              </a:ext>
            </a:extLst>
          </p:cNvPr>
          <p:cNvSpPr/>
          <p:nvPr/>
        </p:nvSpPr>
        <p:spPr>
          <a:xfrm>
            <a:off x="3192431" y="1767345"/>
            <a:ext cx="5409211" cy="4496295"/>
          </a:xfrm>
          <a:prstGeom prst="roundRect">
            <a:avLst/>
          </a:prstGeom>
          <a:solidFill>
            <a:srgbClr val="00668A">
              <a:alpha val="49804"/>
            </a:srgb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27FC8B4E-85F6-48EC-9A42-E1792EC07C94}"/>
              </a:ext>
            </a:extLst>
          </p:cNvPr>
          <p:cNvSpPr>
            <a:spLocks noGrp="1"/>
          </p:cNvSpPr>
          <p:nvPr>
            <p:ph type="ctrTitle"/>
          </p:nvPr>
        </p:nvSpPr>
        <p:spPr>
          <a:xfrm>
            <a:off x="3084617" y="30703"/>
            <a:ext cx="5315380" cy="1545200"/>
          </a:xfrm>
        </p:spPr>
        <p:txBody>
          <a:bodyPr>
            <a:normAutofit/>
          </a:bodyPr>
          <a:lstStyle/>
          <a:p>
            <a:r>
              <a:rPr lang="en-US" sz="4400" b="1" dirty="0">
                <a:latin typeface="Times New Roman" panose="02020603050405020304" pitchFamily="18" charset="0"/>
                <a:cs typeface="Times New Roman" panose="02020603050405020304" pitchFamily="18" charset="0"/>
              </a:rPr>
              <a:t>INTRODUCING ART DECO</a:t>
            </a:r>
          </a:p>
        </p:txBody>
      </p:sp>
      <p:sp>
        <p:nvSpPr>
          <p:cNvPr id="3" name="Subtitle 2">
            <a:extLst>
              <a:ext uri="{FF2B5EF4-FFF2-40B4-BE49-F238E27FC236}">
                <a16:creationId xmlns:a16="http://schemas.microsoft.com/office/drawing/2014/main" id="{CD446CD5-B7CC-4006-93DA-27090B3A4056}"/>
              </a:ext>
            </a:extLst>
          </p:cNvPr>
          <p:cNvSpPr>
            <a:spLocks noGrp="1"/>
          </p:cNvSpPr>
          <p:nvPr>
            <p:ph type="subTitle" idx="1"/>
          </p:nvPr>
        </p:nvSpPr>
        <p:spPr>
          <a:xfrm>
            <a:off x="4085216" y="1790214"/>
            <a:ext cx="3297454" cy="4496294"/>
          </a:xfrm>
        </p:spPr>
        <p:txBody>
          <a:bodyPr>
            <a:noAutofit/>
          </a:bodyPr>
          <a:lstStyle/>
          <a:p>
            <a:r>
              <a:rPr lang="en-US" dirty="0">
                <a:latin typeface="Times New Roman" panose="02020603050405020304" pitchFamily="18" charset="0"/>
                <a:cs typeface="Times New Roman" panose="02020603050405020304" pitchFamily="18" charset="0"/>
              </a:rPr>
              <a:t>Art </a:t>
            </a:r>
            <a:r>
              <a:rPr lang="en-US" dirty="0" smtClean="0">
                <a:latin typeface="Times New Roman" panose="02020603050405020304" pitchFamily="18" charset="0"/>
                <a:cs typeface="Times New Roman" panose="02020603050405020304" pitchFamily="18" charset="0"/>
              </a:rPr>
              <a:t>Deco, </a:t>
            </a:r>
            <a:r>
              <a:rPr lang="en-US" dirty="0">
                <a:latin typeface="Times New Roman" panose="02020603050405020304" pitchFamily="18" charset="0"/>
                <a:cs typeface="Times New Roman" panose="02020603050405020304" pitchFamily="18" charset="0"/>
              </a:rPr>
              <a:t>also referred to  as </a:t>
            </a:r>
            <a:r>
              <a:rPr lang="en-US" dirty="0" smtClean="0">
                <a:latin typeface="Times New Roman" panose="02020603050405020304" pitchFamily="18" charset="0"/>
                <a:cs typeface="Times New Roman" panose="02020603050405020304" pitchFamily="18" charset="0"/>
              </a:rPr>
              <a:t>Deco is </a:t>
            </a:r>
            <a:r>
              <a:rPr lang="en-US" dirty="0">
                <a:latin typeface="Times New Roman" panose="02020603050405020304" pitchFamily="18" charset="0"/>
                <a:cs typeface="Times New Roman" panose="02020603050405020304" pitchFamily="18" charset="0"/>
              </a:rPr>
              <a:t>a visual art style, design and architecture that first appeared to the world in Paris, France before the World War 1. It took the name arts Deco due to the International Exhibition of Modern Decorative and Industrial Arts. The exposition took place in 1925</a:t>
            </a:r>
          </a:p>
        </p:txBody>
      </p:sp>
      <p:sp>
        <p:nvSpPr>
          <p:cNvPr id="9" name="Flowchart: Delay 8">
            <a:extLst>
              <a:ext uri="{FF2B5EF4-FFF2-40B4-BE49-F238E27FC236}">
                <a16:creationId xmlns:a16="http://schemas.microsoft.com/office/drawing/2014/main" id="{C5CA0E1A-770F-4091-A5EB-1C0714A41C82}"/>
              </a:ext>
            </a:extLst>
          </p:cNvPr>
          <p:cNvSpPr/>
          <p:nvPr/>
        </p:nvSpPr>
        <p:spPr>
          <a:xfrm rot="16200000">
            <a:off x="-16809" y="2102968"/>
            <a:ext cx="2850776" cy="2817158"/>
          </a:xfrm>
          <a:prstGeom prst="flowChartDelay">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10" name="Flowchart: Delay 9">
            <a:extLst>
              <a:ext uri="{FF2B5EF4-FFF2-40B4-BE49-F238E27FC236}">
                <a16:creationId xmlns:a16="http://schemas.microsoft.com/office/drawing/2014/main" id="{B9086760-DD85-45AF-B721-30A6821C5BD0}"/>
              </a:ext>
            </a:extLst>
          </p:cNvPr>
          <p:cNvSpPr/>
          <p:nvPr/>
        </p:nvSpPr>
        <p:spPr>
          <a:xfrm rot="5400000">
            <a:off x="496034" y="4024033"/>
            <a:ext cx="2850776" cy="2817158"/>
          </a:xfrm>
          <a:prstGeom prst="flowChartDelay">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11" name="Flowchart: Delay 10">
            <a:extLst>
              <a:ext uri="{FF2B5EF4-FFF2-40B4-BE49-F238E27FC236}">
                <a16:creationId xmlns:a16="http://schemas.microsoft.com/office/drawing/2014/main" id="{DC2ADBD6-B3BA-40EE-9878-2C590C8CE71A}"/>
              </a:ext>
            </a:extLst>
          </p:cNvPr>
          <p:cNvSpPr/>
          <p:nvPr/>
        </p:nvSpPr>
        <p:spPr>
          <a:xfrm>
            <a:off x="282263" y="1357030"/>
            <a:ext cx="1744699" cy="1724124"/>
          </a:xfrm>
          <a:prstGeom prst="flowChartDelay">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496250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lowchart: Delay 3">
            <a:extLst>
              <a:ext uri="{FF2B5EF4-FFF2-40B4-BE49-F238E27FC236}">
                <a16:creationId xmlns:a16="http://schemas.microsoft.com/office/drawing/2014/main" id="{CDC72C3E-FAF8-465C-9B22-F9901BC676A5}"/>
              </a:ext>
            </a:extLst>
          </p:cNvPr>
          <p:cNvSpPr/>
          <p:nvPr/>
        </p:nvSpPr>
        <p:spPr>
          <a:xfrm rot="16200000">
            <a:off x="3845670" y="1041474"/>
            <a:ext cx="2850776" cy="2817158"/>
          </a:xfrm>
          <a:prstGeom prst="flowChartDelay">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5" name="Flowchart: Delay 4">
            <a:extLst>
              <a:ext uri="{FF2B5EF4-FFF2-40B4-BE49-F238E27FC236}">
                <a16:creationId xmlns:a16="http://schemas.microsoft.com/office/drawing/2014/main" id="{27EF4371-1A34-4C7E-A01C-5D494A58E890}"/>
              </a:ext>
            </a:extLst>
          </p:cNvPr>
          <p:cNvSpPr/>
          <p:nvPr/>
        </p:nvSpPr>
        <p:spPr>
          <a:xfrm rot="5400000">
            <a:off x="9227477" y="4024033"/>
            <a:ext cx="2850776" cy="2817158"/>
          </a:xfrm>
          <a:prstGeom prst="flowChartDelay">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6" name="Flowchart: Delay 5">
            <a:extLst>
              <a:ext uri="{FF2B5EF4-FFF2-40B4-BE49-F238E27FC236}">
                <a16:creationId xmlns:a16="http://schemas.microsoft.com/office/drawing/2014/main" id="{B8A65995-AF3E-499B-AAF7-BD92E59F13B2}"/>
              </a:ext>
            </a:extLst>
          </p:cNvPr>
          <p:cNvSpPr/>
          <p:nvPr/>
        </p:nvSpPr>
        <p:spPr>
          <a:xfrm>
            <a:off x="10316745" y="1423804"/>
            <a:ext cx="1744699" cy="1724124"/>
          </a:xfrm>
          <a:prstGeom prst="flowChartDelay">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7" name="Rectangle: Rounded Corners 6">
            <a:extLst>
              <a:ext uri="{FF2B5EF4-FFF2-40B4-BE49-F238E27FC236}">
                <a16:creationId xmlns:a16="http://schemas.microsoft.com/office/drawing/2014/main" id="{4F1D31AE-E678-4A4C-A4FF-38C291FDE731}"/>
              </a:ext>
            </a:extLst>
          </p:cNvPr>
          <p:cNvSpPr/>
          <p:nvPr/>
        </p:nvSpPr>
        <p:spPr>
          <a:xfrm>
            <a:off x="3147582" y="116253"/>
            <a:ext cx="5409211" cy="1374100"/>
          </a:xfrm>
          <a:prstGeom prst="roundRect">
            <a:avLst/>
          </a:prstGeom>
          <a:solidFill>
            <a:srgbClr val="00B0F0">
              <a:alpha val="50000"/>
            </a:srgb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7FC8B4E-85F6-48EC-9A42-E1792EC07C94}"/>
              </a:ext>
            </a:extLst>
          </p:cNvPr>
          <p:cNvSpPr>
            <a:spLocks noGrp="1"/>
          </p:cNvSpPr>
          <p:nvPr>
            <p:ph type="ctrTitle"/>
          </p:nvPr>
        </p:nvSpPr>
        <p:spPr>
          <a:xfrm>
            <a:off x="3257543" y="505589"/>
            <a:ext cx="5315380" cy="595427"/>
          </a:xfrm>
        </p:spPr>
        <p:txBody>
          <a:bodyPr>
            <a:normAutofit fontScale="90000"/>
          </a:bodyPr>
          <a:lstStyle/>
          <a:p>
            <a:r>
              <a:rPr lang="en-US" b="1" dirty="0">
                <a:latin typeface="Corbel" panose="020B0503020204020204" pitchFamily="34" charset="0"/>
              </a:rPr>
              <a:t>Art Deco</a:t>
            </a:r>
            <a:endParaRPr lang="en-US" dirty="0">
              <a:latin typeface="Corbel" panose="020B0503020204020204" pitchFamily="34" charset="0"/>
            </a:endParaRPr>
          </a:p>
        </p:txBody>
      </p:sp>
      <p:sp>
        <p:nvSpPr>
          <p:cNvPr id="15" name="Subtitle 14">
            <a:extLst>
              <a:ext uri="{FF2B5EF4-FFF2-40B4-BE49-F238E27FC236}">
                <a16:creationId xmlns:a16="http://schemas.microsoft.com/office/drawing/2014/main" id="{7E3A34C9-90A9-4B91-AE29-39704CF5B2D3}"/>
              </a:ext>
            </a:extLst>
          </p:cNvPr>
          <p:cNvSpPr>
            <a:spLocks noGrp="1"/>
          </p:cNvSpPr>
          <p:nvPr>
            <p:ph type="subTitle" idx="1"/>
          </p:nvPr>
        </p:nvSpPr>
        <p:spPr>
          <a:xfrm>
            <a:off x="568756" y="2012665"/>
            <a:ext cx="2780092" cy="4084505"/>
          </a:xfrm>
        </p:spPr>
        <p:txBody>
          <a:bodyPr>
            <a:noAutofit/>
          </a:bodyPr>
          <a:lstStyle/>
          <a:p>
            <a:r>
              <a:rPr lang="en-US" dirty="0">
                <a:latin typeface="Times New Roman" panose="02020603050405020304" pitchFamily="18" charset="0"/>
                <a:cs typeface="Times New Roman" panose="02020603050405020304" pitchFamily="18" charset="0"/>
              </a:rPr>
              <a:t>The exposition was a World’s Fair-styled spectacle and it lasted for about six months. It covered around 57 acres of land in Paris. A popular show based on the exposition toured the United States the following year.</a:t>
            </a:r>
          </a:p>
        </p:txBody>
      </p:sp>
      <p:sp>
        <p:nvSpPr>
          <p:cNvPr id="11" name="Flowchart: Delay 10">
            <a:extLst>
              <a:ext uri="{FF2B5EF4-FFF2-40B4-BE49-F238E27FC236}">
                <a16:creationId xmlns:a16="http://schemas.microsoft.com/office/drawing/2014/main" id="{DC2ADBD6-B3BA-40EE-9878-2C590C8CE71A}"/>
              </a:ext>
            </a:extLst>
          </p:cNvPr>
          <p:cNvSpPr/>
          <p:nvPr/>
        </p:nvSpPr>
        <p:spPr>
          <a:xfrm rot="10800000">
            <a:off x="568756" y="4339428"/>
            <a:ext cx="1744699" cy="1724124"/>
          </a:xfrm>
          <a:prstGeom prst="flowChartDelay">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8525C1BE-6929-408F-A3D7-477A8FAE7A9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29857" y="1653710"/>
            <a:ext cx="6120130" cy="4443461"/>
          </a:xfrm>
          <a:prstGeom prst="rect">
            <a:avLst/>
          </a:prstGeom>
        </p:spPr>
      </p:pic>
      <p:sp>
        <p:nvSpPr>
          <p:cNvPr id="17" name="Rectangle: Rounded Corners 16">
            <a:extLst>
              <a:ext uri="{FF2B5EF4-FFF2-40B4-BE49-F238E27FC236}">
                <a16:creationId xmlns:a16="http://schemas.microsoft.com/office/drawing/2014/main" id="{0CB1C4A8-942E-4CAA-BBF5-94AFAB87402B}"/>
              </a:ext>
            </a:extLst>
          </p:cNvPr>
          <p:cNvSpPr/>
          <p:nvPr/>
        </p:nvSpPr>
        <p:spPr>
          <a:xfrm>
            <a:off x="399550" y="1239736"/>
            <a:ext cx="3171544" cy="5271410"/>
          </a:xfrm>
          <a:prstGeom prst="roundRect">
            <a:avLst/>
          </a:prstGeom>
          <a:solidFill>
            <a:schemeClr val="bg2">
              <a:lumMod val="75000"/>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4B04C65B-D19B-4C0A-8429-51C66806586F}"/>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6001829" y="3288214"/>
            <a:ext cx="188342" cy="281571"/>
          </a:xfrm>
          <a:prstGeom prst="rect">
            <a:avLst/>
          </a:prstGeom>
        </p:spPr>
      </p:pic>
    </p:spTree>
    <p:extLst>
      <p:ext uri="{BB962C8B-B14F-4D97-AF65-F5344CB8AC3E}">
        <p14:creationId xmlns:p14="http://schemas.microsoft.com/office/powerpoint/2010/main" val="19141102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lowchart: Delay 3">
            <a:extLst>
              <a:ext uri="{FF2B5EF4-FFF2-40B4-BE49-F238E27FC236}">
                <a16:creationId xmlns:a16="http://schemas.microsoft.com/office/drawing/2014/main" id="{CDC72C3E-FAF8-465C-9B22-F9901BC676A5}"/>
              </a:ext>
            </a:extLst>
          </p:cNvPr>
          <p:cNvSpPr/>
          <p:nvPr/>
        </p:nvSpPr>
        <p:spPr>
          <a:xfrm rot="16200000">
            <a:off x="3845670" y="1041474"/>
            <a:ext cx="2850776" cy="2817158"/>
          </a:xfrm>
          <a:prstGeom prst="flowChartDelay">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5" name="Flowchart: Delay 4">
            <a:extLst>
              <a:ext uri="{FF2B5EF4-FFF2-40B4-BE49-F238E27FC236}">
                <a16:creationId xmlns:a16="http://schemas.microsoft.com/office/drawing/2014/main" id="{27EF4371-1A34-4C7E-A01C-5D494A58E890}"/>
              </a:ext>
            </a:extLst>
          </p:cNvPr>
          <p:cNvSpPr/>
          <p:nvPr/>
        </p:nvSpPr>
        <p:spPr>
          <a:xfrm rot="5400000">
            <a:off x="9227477" y="4024033"/>
            <a:ext cx="2850776" cy="2817158"/>
          </a:xfrm>
          <a:prstGeom prst="flowChartDelay">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6" name="Flowchart: Delay 5">
            <a:extLst>
              <a:ext uri="{FF2B5EF4-FFF2-40B4-BE49-F238E27FC236}">
                <a16:creationId xmlns:a16="http://schemas.microsoft.com/office/drawing/2014/main" id="{B8A65995-AF3E-499B-AAF7-BD92E59F13B2}"/>
              </a:ext>
            </a:extLst>
          </p:cNvPr>
          <p:cNvSpPr/>
          <p:nvPr/>
        </p:nvSpPr>
        <p:spPr>
          <a:xfrm>
            <a:off x="10316745" y="1423804"/>
            <a:ext cx="1744699" cy="1724124"/>
          </a:xfrm>
          <a:prstGeom prst="flowChartDelay">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7" name="Rectangle: Rounded Corners 6">
            <a:extLst>
              <a:ext uri="{FF2B5EF4-FFF2-40B4-BE49-F238E27FC236}">
                <a16:creationId xmlns:a16="http://schemas.microsoft.com/office/drawing/2014/main" id="{4F1D31AE-E678-4A4C-A4FF-38C291FDE731}"/>
              </a:ext>
            </a:extLst>
          </p:cNvPr>
          <p:cNvSpPr/>
          <p:nvPr/>
        </p:nvSpPr>
        <p:spPr>
          <a:xfrm>
            <a:off x="3147582" y="116253"/>
            <a:ext cx="5409211" cy="1374100"/>
          </a:xfrm>
          <a:prstGeom prst="roundRect">
            <a:avLst/>
          </a:prstGeom>
          <a:solidFill>
            <a:srgbClr val="00B0F0">
              <a:alpha val="50000"/>
            </a:srgb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7FC8B4E-85F6-48EC-9A42-E1792EC07C94}"/>
              </a:ext>
            </a:extLst>
          </p:cNvPr>
          <p:cNvSpPr>
            <a:spLocks noGrp="1"/>
          </p:cNvSpPr>
          <p:nvPr>
            <p:ph type="ctrTitle"/>
          </p:nvPr>
        </p:nvSpPr>
        <p:spPr>
          <a:xfrm>
            <a:off x="3257543" y="505589"/>
            <a:ext cx="5315380" cy="595427"/>
          </a:xfrm>
        </p:spPr>
        <p:txBody>
          <a:bodyPr>
            <a:normAutofit fontScale="90000"/>
          </a:bodyPr>
          <a:lstStyle/>
          <a:p>
            <a:r>
              <a:rPr lang="en-US" b="1" dirty="0">
                <a:latin typeface="Corbel" panose="020B0503020204020204" pitchFamily="34" charset="0"/>
              </a:rPr>
              <a:t>Chrysler building</a:t>
            </a:r>
            <a:endParaRPr lang="en-US" dirty="0">
              <a:latin typeface="Corbel" panose="020B0503020204020204" pitchFamily="34" charset="0"/>
            </a:endParaRPr>
          </a:p>
        </p:txBody>
      </p:sp>
      <p:sp>
        <p:nvSpPr>
          <p:cNvPr id="16" name="Rectangle 6">
            <a:extLst>
              <a:ext uri="{FF2B5EF4-FFF2-40B4-BE49-F238E27FC236}">
                <a16:creationId xmlns:a16="http://schemas.microsoft.com/office/drawing/2014/main" id="{21BB0662-F94B-42F9-9297-76923E72C9CB}"/>
              </a:ext>
            </a:extLst>
          </p:cNvPr>
          <p:cNvSpPr>
            <a:spLocks noGrp="1" noChangeArrowheads="1"/>
          </p:cNvSpPr>
          <p:nvPr>
            <p:ph type="subTitle" idx="1"/>
          </p:nvPr>
        </p:nvSpPr>
        <p:spPr bwMode="auto">
          <a:xfrm>
            <a:off x="518590" y="1239736"/>
            <a:ext cx="2738953" cy="56323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lvl="0" algn="l" eaLnBrk="0" fontAlgn="base" hangingPunct="0">
              <a:lnSpc>
                <a:spcPct val="100000"/>
              </a:lnSpc>
              <a:spcBef>
                <a:spcPct val="0"/>
              </a:spcBef>
              <a:spcAft>
                <a:spcPct val="0"/>
              </a:spcAft>
            </a:pPr>
            <a:r>
              <a:rPr lang="en-US" altLang="en-US" dirty="0">
                <a:latin typeface="Times New Roman" panose="02020603050405020304" pitchFamily="18" charset="0"/>
                <a:cs typeface="Times New Roman" panose="02020603050405020304" pitchFamily="18" charset="0"/>
              </a:rPr>
              <a:t>The </a:t>
            </a:r>
            <a:r>
              <a:rPr lang="en-US" dirty="0">
                <a:latin typeface="Times New Roman" panose="02020603050405020304" pitchFamily="18" charset="0"/>
                <a:cs typeface="Times New Roman" panose="02020603050405020304" pitchFamily="18" charset="0"/>
              </a:rPr>
              <a:t>Chrysler</a:t>
            </a:r>
            <a:r>
              <a:rPr lang="en-US" altLang="en-US" dirty="0">
                <a:latin typeface="Times New Roman" panose="02020603050405020304" pitchFamily="18" charset="0"/>
                <a:cs typeface="Times New Roman" panose="02020603050405020304" pitchFamily="18" charset="0"/>
              </a:rPr>
              <a:t> building was chosen because it is the first </a:t>
            </a:r>
            <a:r>
              <a:rPr lang="en-US" altLang="en-US" dirty="0" err="1">
                <a:latin typeface="Times New Roman" panose="02020603050405020304" pitchFamily="18" charset="0"/>
                <a:cs typeface="Times New Roman" panose="02020603050405020304" pitchFamily="18" charset="0"/>
              </a:rPr>
              <a:t>megaheight</a:t>
            </a:r>
            <a:r>
              <a:rPr lang="en-US" altLang="en-US" dirty="0">
                <a:latin typeface="Times New Roman" panose="02020603050405020304" pitchFamily="18" charset="0"/>
                <a:cs typeface="Times New Roman" panose="02020603050405020304" pitchFamily="18" charset="0"/>
              </a:rPr>
              <a:t> building taking the title of World's Tallest Building for 11 months before Empire state Building surpassed it in 1931. It is still the world’s tallest building of brick with a frame steelwork.</a:t>
            </a:r>
            <a:r>
              <a:rPr lang="ar-SA" altLang="en-US" dirty="0">
                <a:latin typeface="Times New Roman" panose="02020603050405020304" pitchFamily="18" charset="0"/>
                <a:cs typeface="Times New Roman" panose="02020603050405020304" pitchFamily="18" charset="0"/>
              </a:rPr>
              <a:t> </a:t>
            </a:r>
            <a:r>
              <a:rPr lang="en-US" altLang="en-US" dirty="0">
                <a:latin typeface="Times New Roman" panose="02020603050405020304" pitchFamily="18" charset="0"/>
                <a:cs typeface="Times New Roman" panose="02020603050405020304" pitchFamily="18" charset="0"/>
              </a:rPr>
              <a:t>.</a:t>
            </a:r>
            <a:endParaRPr kumimoji="0" lang="en-US" altLang="en-US"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p:txBody>
      </p:sp>
      <p:sp>
        <p:nvSpPr>
          <p:cNvPr id="11" name="Flowchart: Delay 10">
            <a:extLst>
              <a:ext uri="{FF2B5EF4-FFF2-40B4-BE49-F238E27FC236}">
                <a16:creationId xmlns:a16="http://schemas.microsoft.com/office/drawing/2014/main" id="{DC2ADBD6-B3BA-40EE-9878-2C590C8CE71A}"/>
              </a:ext>
            </a:extLst>
          </p:cNvPr>
          <p:cNvSpPr/>
          <p:nvPr/>
        </p:nvSpPr>
        <p:spPr>
          <a:xfrm rot="10800000">
            <a:off x="568756" y="4339428"/>
            <a:ext cx="1744699" cy="1724124"/>
          </a:xfrm>
          <a:prstGeom prst="flowChartDelay">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17" name="Rectangle: Rounded Corners 16">
            <a:extLst>
              <a:ext uri="{FF2B5EF4-FFF2-40B4-BE49-F238E27FC236}">
                <a16:creationId xmlns:a16="http://schemas.microsoft.com/office/drawing/2014/main" id="{0CB1C4A8-942E-4CAA-BBF5-94AFAB87402B}"/>
              </a:ext>
            </a:extLst>
          </p:cNvPr>
          <p:cNvSpPr/>
          <p:nvPr/>
        </p:nvSpPr>
        <p:spPr>
          <a:xfrm>
            <a:off x="399550" y="1239735"/>
            <a:ext cx="3446798" cy="5502011"/>
          </a:xfrm>
          <a:prstGeom prst="roundRect">
            <a:avLst/>
          </a:prstGeom>
          <a:solidFill>
            <a:schemeClr val="bg2">
              <a:lumMod val="75000"/>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dirty="0"/>
          </a:p>
        </p:txBody>
      </p:sp>
      <p:pic>
        <p:nvPicPr>
          <p:cNvPr id="19" name="Picture 18">
            <a:extLst>
              <a:ext uri="{FF2B5EF4-FFF2-40B4-BE49-F238E27FC236}">
                <a16:creationId xmlns:a16="http://schemas.microsoft.com/office/drawing/2014/main" id="{20FF8289-55C7-4B0F-BD2D-59C81A50BD8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56677" y="1695675"/>
            <a:ext cx="4523076" cy="4523076"/>
          </a:xfrm>
          <a:prstGeom prst="rect">
            <a:avLst/>
          </a:prstGeom>
        </p:spPr>
      </p:pic>
      <p:pic>
        <p:nvPicPr>
          <p:cNvPr id="8" name="Picture 7">
            <a:extLst>
              <a:ext uri="{FF2B5EF4-FFF2-40B4-BE49-F238E27FC236}">
                <a16:creationId xmlns:a16="http://schemas.microsoft.com/office/drawing/2014/main" id="{FEC6FE7E-43C5-4DA6-B66F-1F111DB2D4D9}"/>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6001829" y="3288214"/>
            <a:ext cx="188342" cy="281571"/>
          </a:xfrm>
          <a:prstGeom prst="rect">
            <a:avLst/>
          </a:prstGeom>
        </p:spPr>
      </p:pic>
    </p:spTree>
    <p:extLst>
      <p:ext uri="{BB962C8B-B14F-4D97-AF65-F5344CB8AC3E}">
        <p14:creationId xmlns:p14="http://schemas.microsoft.com/office/powerpoint/2010/main" val="36432982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lowchart: Delay 3">
            <a:extLst>
              <a:ext uri="{FF2B5EF4-FFF2-40B4-BE49-F238E27FC236}">
                <a16:creationId xmlns:a16="http://schemas.microsoft.com/office/drawing/2014/main" id="{CDC72C3E-FAF8-465C-9B22-F9901BC676A5}"/>
              </a:ext>
            </a:extLst>
          </p:cNvPr>
          <p:cNvSpPr/>
          <p:nvPr/>
        </p:nvSpPr>
        <p:spPr>
          <a:xfrm rot="16200000">
            <a:off x="3845670" y="1041474"/>
            <a:ext cx="2850776" cy="2817158"/>
          </a:xfrm>
          <a:prstGeom prst="flowChartDelay">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5" name="Flowchart: Delay 4">
            <a:extLst>
              <a:ext uri="{FF2B5EF4-FFF2-40B4-BE49-F238E27FC236}">
                <a16:creationId xmlns:a16="http://schemas.microsoft.com/office/drawing/2014/main" id="{27EF4371-1A34-4C7E-A01C-5D494A58E890}"/>
              </a:ext>
            </a:extLst>
          </p:cNvPr>
          <p:cNvSpPr/>
          <p:nvPr/>
        </p:nvSpPr>
        <p:spPr>
          <a:xfrm rot="5400000">
            <a:off x="9227477" y="4024033"/>
            <a:ext cx="2850776" cy="2817158"/>
          </a:xfrm>
          <a:prstGeom prst="flowChartDelay">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6" name="Flowchart: Delay 5">
            <a:extLst>
              <a:ext uri="{FF2B5EF4-FFF2-40B4-BE49-F238E27FC236}">
                <a16:creationId xmlns:a16="http://schemas.microsoft.com/office/drawing/2014/main" id="{B8A65995-AF3E-499B-AAF7-BD92E59F13B2}"/>
              </a:ext>
            </a:extLst>
          </p:cNvPr>
          <p:cNvSpPr/>
          <p:nvPr/>
        </p:nvSpPr>
        <p:spPr>
          <a:xfrm>
            <a:off x="10316745" y="1423804"/>
            <a:ext cx="1744699" cy="1724124"/>
          </a:xfrm>
          <a:prstGeom prst="flowChartDelay">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7" name="Rectangle: Rounded Corners 6">
            <a:extLst>
              <a:ext uri="{FF2B5EF4-FFF2-40B4-BE49-F238E27FC236}">
                <a16:creationId xmlns:a16="http://schemas.microsoft.com/office/drawing/2014/main" id="{4F1D31AE-E678-4A4C-A4FF-38C291FDE731}"/>
              </a:ext>
            </a:extLst>
          </p:cNvPr>
          <p:cNvSpPr/>
          <p:nvPr/>
        </p:nvSpPr>
        <p:spPr>
          <a:xfrm>
            <a:off x="3147582" y="116253"/>
            <a:ext cx="5409211" cy="1374100"/>
          </a:xfrm>
          <a:prstGeom prst="roundRect">
            <a:avLst/>
          </a:prstGeom>
          <a:solidFill>
            <a:srgbClr val="00B0F0">
              <a:alpha val="50000"/>
            </a:srgb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7FC8B4E-85F6-48EC-9A42-E1792EC07C94}"/>
              </a:ext>
            </a:extLst>
          </p:cNvPr>
          <p:cNvSpPr>
            <a:spLocks noGrp="1"/>
          </p:cNvSpPr>
          <p:nvPr>
            <p:ph type="ctrTitle"/>
          </p:nvPr>
        </p:nvSpPr>
        <p:spPr>
          <a:xfrm>
            <a:off x="3257543" y="505589"/>
            <a:ext cx="5315380" cy="595427"/>
          </a:xfrm>
        </p:spPr>
        <p:txBody>
          <a:bodyPr>
            <a:normAutofit fontScale="90000"/>
          </a:bodyPr>
          <a:lstStyle/>
          <a:p>
            <a:r>
              <a:rPr lang="en-US" b="1" dirty="0">
                <a:latin typeface="Corbel" panose="020B0503020204020204" pitchFamily="34" charset="0"/>
              </a:rPr>
              <a:t>Chrysler building</a:t>
            </a:r>
            <a:endParaRPr lang="en-US" dirty="0">
              <a:latin typeface="Corbel" panose="020B0503020204020204" pitchFamily="34" charset="0"/>
            </a:endParaRPr>
          </a:p>
        </p:txBody>
      </p:sp>
      <p:sp>
        <p:nvSpPr>
          <p:cNvPr id="15" name="Subtitle 14">
            <a:extLst>
              <a:ext uri="{FF2B5EF4-FFF2-40B4-BE49-F238E27FC236}">
                <a16:creationId xmlns:a16="http://schemas.microsoft.com/office/drawing/2014/main" id="{7E3A34C9-90A9-4B91-AE29-39704CF5B2D3}"/>
              </a:ext>
            </a:extLst>
          </p:cNvPr>
          <p:cNvSpPr>
            <a:spLocks noGrp="1"/>
          </p:cNvSpPr>
          <p:nvPr>
            <p:ph type="subTitle" idx="1"/>
          </p:nvPr>
        </p:nvSpPr>
        <p:spPr>
          <a:xfrm>
            <a:off x="477451" y="1423804"/>
            <a:ext cx="2780092" cy="4194460"/>
          </a:xfrm>
        </p:spPr>
        <p:txBody>
          <a:bodyPr>
            <a:noAutofit/>
          </a:bodyPr>
          <a:lstStyle/>
          <a:p>
            <a:r>
              <a:rPr lang="en-US" sz="2000" dirty="0">
                <a:latin typeface="Times New Roman" panose="02020603050405020304" pitchFamily="18" charset="0"/>
                <a:cs typeface="Times New Roman" panose="02020603050405020304" pitchFamily="18" charset="0"/>
              </a:rPr>
              <a:t>The building earned the Tallest tower title when it raised its tapered tower 125 feet in just 90 minutes secretly. It has enjoyed commercial success due to being located next to the Grand Central Station. In 2009, the Chrysler Building was renovated and , and was awarded LEED Gold certification for existing large buildings.</a:t>
            </a:r>
            <a:endParaRPr lang="en-US" sz="2000" dirty="0">
              <a:effectLst/>
              <a:latin typeface="Times New Roman" panose="02020603050405020304" pitchFamily="18" charset="0"/>
              <a:cs typeface="Times New Roman" panose="02020603050405020304" pitchFamily="18" charset="0"/>
            </a:endParaRPr>
          </a:p>
        </p:txBody>
      </p:sp>
      <p:sp>
        <p:nvSpPr>
          <p:cNvPr id="11" name="Flowchart: Delay 10">
            <a:extLst>
              <a:ext uri="{FF2B5EF4-FFF2-40B4-BE49-F238E27FC236}">
                <a16:creationId xmlns:a16="http://schemas.microsoft.com/office/drawing/2014/main" id="{DC2ADBD6-B3BA-40EE-9878-2C590C8CE71A}"/>
              </a:ext>
            </a:extLst>
          </p:cNvPr>
          <p:cNvSpPr/>
          <p:nvPr/>
        </p:nvSpPr>
        <p:spPr>
          <a:xfrm rot="10800000">
            <a:off x="568756" y="4339428"/>
            <a:ext cx="1744699" cy="1724124"/>
          </a:xfrm>
          <a:prstGeom prst="flowChartDelay">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17" name="Rectangle: Rounded Corners 16">
            <a:extLst>
              <a:ext uri="{FF2B5EF4-FFF2-40B4-BE49-F238E27FC236}">
                <a16:creationId xmlns:a16="http://schemas.microsoft.com/office/drawing/2014/main" id="{0CB1C4A8-942E-4CAA-BBF5-94AFAB87402B}"/>
              </a:ext>
            </a:extLst>
          </p:cNvPr>
          <p:cNvSpPr/>
          <p:nvPr/>
        </p:nvSpPr>
        <p:spPr>
          <a:xfrm>
            <a:off x="399550" y="1239736"/>
            <a:ext cx="3171544" cy="5271410"/>
          </a:xfrm>
          <a:prstGeom prst="roundRect">
            <a:avLst/>
          </a:prstGeom>
          <a:solidFill>
            <a:schemeClr val="bg2">
              <a:lumMod val="75000"/>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AFAD18C4-3B9A-4437-9576-A4712AEAF8B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00287" y="1695675"/>
            <a:ext cx="3076506" cy="4610148"/>
          </a:xfrm>
          <a:prstGeom prst="rect">
            <a:avLst/>
          </a:prstGeom>
        </p:spPr>
      </p:pic>
      <p:pic>
        <p:nvPicPr>
          <p:cNvPr id="10" name="Picture 9">
            <a:extLst>
              <a:ext uri="{FF2B5EF4-FFF2-40B4-BE49-F238E27FC236}">
                <a16:creationId xmlns:a16="http://schemas.microsoft.com/office/drawing/2014/main" id="{0F848440-7024-4977-AC6D-041BCD9BFA0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04666" y="1695676"/>
            <a:ext cx="3376934" cy="4610148"/>
          </a:xfrm>
          <a:prstGeom prst="rect">
            <a:avLst/>
          </a:prstGeom>
        </p:spPr>
      </p:pic>
    </p:spTree>
    <p:extLst>
      <p:ext uri="{BB962C8B-B14F-4D97-AF65-F5344CB8AC3E}">
        <p14:creationId xmlns:p14="http://schemas.microsoft.com/office/powerpoint/2010/main" val="41462273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lowchart: Delay 3">
            <a:extLst>
              <a:ext uri="{FF2B5EF4-FFF2-40B4-BE49-F238E27FC236}">
                <a16:creationId xmlns:a16="http://schemas.microsoft.com/office/drawing/2014/main" id="{CDC72C3E-FAF8-465C-9B22-F9901BC676A5}"/>
              </a:ext>
            </a:extLst>
          </p:cNvPr>
          <p:cNvSpPr/>
          <p:nvPr/>
        </p:nvSpPr>
        <p:spPr>
          <a:xfrm rot="16200000">
            <a:off x="3845670" y="1041474"/>
            <a:ext cx="2850776" cy="2817158"/>
          </a:xfrm>
          <a:prstGeom prst="flowChartDelay">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5" name="Flowchart: Delay 4">
            <a:extLst>
              <a:ext uri="{FF2B5EF4-FFF2-40B4-BE49-F238E27FC236}">
                <a16:creationId xmlns:a16="http://schemas.microsoft.com/office/drawing/2014/main" id="{27EF4371-1A34-4C7E-A01C-5D494A58E890}"/>
              </a:ext>
            </a:extLst>
          </p:cNvPr>
          <p:cNvSpPr/>
          <p:nvPr/>
        </p:nvSpPr>
        <p:spPr>
          <a:xfrm rot="5400000">
            <a:off x="9227477" y="4024033"/>
            <a:ext cx="2850776" cy="2817158"/>
          </a:xfrm>
          <a:prstGeom prst="flowChartDelay">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6" name="Flowchart: Delay 5">
            <a:extLst>
              <a:ext uri="{FF2B5EF4-FFF2-40B4-BE49-F238E27FC236}">
                <a16:creationId xmlns:a16="http://schemas.microsoft.com/office/drawing/2014/main" id="{B8A65995-AF3E-499B-AAF7-BD92E59F13B2}"/>
              </a:ext>
            </a:extLst>
          </p:cNvPr>
          <p:cNvSpPr/>
          <p:nvPr/>
        </p:nvSpPr>
        <p:spPr>
          <a:xfrm>
            <a:off x="10316745" y="1423804"/>
            <a:ext cx="1744699" cy="1724124"/>
          </a:xfrm>
          <a:prstGeom prst="flowChartDelay">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7" name="Rectangle: Rounded Corners 6">
            <a:extLst>
              <a:ext uri="{FF2B5EF4-FFF2-40B4-BE49-F238E27FC236}">
                <a16:creationId xmlns:a16="http://schemas.microsoft.com/office/drawing/2014/main" id="{4F1D31AE-E678-4A4C-A4FF-38C291FDE731}"/>
              </a:ext>
            </a:extLst>
          </p:cNvPr>
          <p:cNvSpPr/>
          <p:nvPr/>
        </p:nvSpPr>
        <p:spPr>
          <a:xfrm>
            <a:off x="3147582" y="116253"/>
            <a:ext cx="5409211" cy="1374100"/>
          </a:xfrm>
          <a:prstGeom prst="roundRect">
            <a:avLst/>
          </a:prstGeom>
          <a:solidFill>
            <a:srgbClr val="00B0F0">
              <a:alpha val="50000"/>
            </a:srgb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7FC8B4E-85F6-48EC-9A42-E1792EC07C94}"/>
              </a:ext>
            </a:extLst>
          </p:cNvPr>
          <p:cNvSpPr>
            <a:spLocks noGrp="1"/>
          </p:cNvSpPr>
          <p:nvPr>
            <p:ph type="ctrTitle"/>
          </p:nvPr>
        </p:nvSpPr>
        <p:spPr>
          <a:xfrm>
            <a:off x="1802044" y="494428"/>
            <a:ext cx="8100285" cy="595427"/>
          </a:xfrm>
        </p:spPr>
        <p:txBody>
          <a:bodyPr>
            <a:noAutofit/>
          </a:bodyPr>
          <a:lstStyle/>
          <a:p>
            <a:r>
              <a:rPr lang="en-US" sz="4000" b="1" dirty="0">
                <a:latin typeface="Corbel" panose="020B0503020204020204" pitchFamily="34" charset="0"/>
              </a:rPr>
              <a:t>Eastern Columbia</a:t>
            </a:r>
            <a:endParaRPr lang="en-US" sz="4000" dirty="0">
              <a:latin typeface="Corbel" panose="020B0503020204020204" pitchFamily="34" charset="0"/>
            </a:endParaRPr>
          </a:p>
        </p:txBody>
      </p:sp>
      <p:sp>
        <p:nvSpPr>
          <p:cNvPr id="15" name="Subtitle 14">
            <a:extLst>
              <a:ext uri="{FF2B5EF4-FFF2-40B4-BE49-F238E27FC236}">
                <a16:creationId xmlns:a16="http://schemas.microsoft.com/office/drawing/2014/main" id="{7E3A34C9-90A9-4B91-AE29-39704CF5B2D3}"/>
              </a:ext>
            </a:extLst>
          </p:cNvPr>
          <p:cNvSpPr>
            <a:spLocks noGrp="1"/>
          </p:cNvSpPr>
          <p:nvPr>
            <p:ph type="subTitle" idx="1"/>
          </p:nvPr>
        </p:nvSpPr>
        <p:spPr>
          <a:xfrm>
            <a:off x="914442" y="2753491"/>
            <a:ext cx="2780092" cy="3037709"/>
          </a:xfrm>
        </p:spPr>
        <p:txBody>
          <a:bodyPr>
            <a:noAutofit/>
          </a:bodyPr>
          <a:lstStyle/>
          <a:p>
            <a:r>
              <a:rPr lang="en-US" sz="2000" dirty="0">
                <a:latin typeface="Times New Roman" panose="02020603050405020304" pitchFamily="18" charset="0"/>
                <a:cs typeface="Times New Roman" panose="02020603050405020304" pitchFamily="18" charset="0"/>
              </a:rPr>
              <a:t>It is Located on the Bund, the Cathay Hotel building—now known as the Fairmont Peace Hotel—is one of Shanghai’s Art Deco gems. The building was commissioned by real-estate tycoon Sir Victor Sassoon and completed in 1929.</a:t>
            </a:r>
            <a:endParaRPr lang="en-US" sz="2000" dirty="0">
              <a:effectLst/>
              <a:latin typeface="Times New Roman" panose="02020603050405020304" pitchFamily="18" charset="0"/>
              <a:cs typeface="Times New Roman" panose="02020603050405020304" pitchFamily="18" charset="0"/>
            </a:endParaRPr>
          </a:p>
        </p:txBody>
      </p:sp>
      <p:sp>
        <p:nvSpPr>
          <p:cNvPr id="11" name="Flowchart: Delay 10">
            <a:extLst>
              <a:ext uri="{FF2B5EF4-FFF2-40B4-BE49-F238E27FC236}">
                <a16:creationId xmlns:a16="http://schemas.microsoft.com/office/drawing/2014/main" id="{DC2ADBD6-B3BA-40EE-9878-2C590C8CE71A}"/>
              </a:ext>
            </a:extLst>
          </p:cNvPr>
          <p:cNvSpPr/>
          <p:nvPr/>
        </p:nvSpPr>
        <p:spPr>
          <a:xfrm rot="10800000">
            <a:off x="568756" y="4339428"/>
            <a:ext cx="1744699" cy="1724124"/>
          </a:xfrm>
          <a:prstGeom prst="flowChartDelay">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17" name="Rectangle: Rounded Corners 16">
            <a:extLst>
              <a:ext uri="{FF2B5EF4-FFF2-40B4-BE49-F238E27FC236}">
                <a16:creationId xmlns:a16="http://schemas.microsoft.com/office/drawing/2014/main" id="{0CB1C4A8-942E-4CAA-BBF5-94AFAB87402B}"/>
              </a:ext>
            </a:extLst>
          </p:cNvPr>
          <p:cNvSpPr/>
          <p:nvPr/>
        </p:nvSpPr>
        <p:spPr>
          <a:xfrm>
            <a:off x="614179" y="2244934"/>
            <a:ext cx="3171544" cy="3818617"/>
          </a:xfrm>
          <a:prstGeom prst="roundRect">
            <a:avLst/>
          </a:prstGeom>
          <a:solidFill>
            <a:schemeClr val="bg2">
              <a:lumMod val="75000"/>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6D9A34D2-4B28-4209-8E61-87325082581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26836" y="1493985"/>
            <a:ext cx="3350985" cy="5026478"/>
          </a:xfrm>
          <a:prstGeom prst="rect">
            <a:avLst/>
          </a:prstGeom>
        </p:spPr>
      </p:pic>
      <p:pic>
        <p:nvPicPr>
          <p:cNvPr id="12" name="Picture 11">
            <a:extLst>
              <a:ext uri="{FF2B5EF4-FFF2-40B4-BE49-F238E27FC236}">
                <a16:creationId xmlns:a16="http://schemas.microsoft.com/office/drawing/2014/main" id="{BB2425B9-2F94-4CAD-AC14-80E128A8777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60655" y="2162792"/>
            <a:ext cx="4246820" cy="3185115"/>
          </a:xfrm>
          <a:prstGeom prst="rect">
            <a:avLst/>
          </a:prstGeom>
        </p:spPr>
      </p:pic>
    </p:spTree>
    <p:extLst>
      <p:ext uri="{BB962C8B-B14F-4D97-AF65-F5344CB8AC3E}">
        <p14:creationId xmlns:p14="http://schemas.microsoft.com/office/powerpoint/2010/main" val="22535967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lowchart: Delay 3">
            <a:extLst>
              <a:ext uri="{FF2B5EF4-FFF2-40B4-BE49-F238E27FC236}">
                <a16:creationId xmlns:a16="http://schemas.microsoft.com/office/drawing/2014/main" id="{CDC72C3E-FAF8-465C-9B22-F9901BC676A5}"/>
              </a:ext>
            </a:extLst>
          </p:cNvPr>
          <p:cNvSpPr/>
          <p:nvPr/>
        </p:nvSpPr>
        <p:spPr>
          <a:xfrm rot="16200000">
            <a:off x="3845670" y="1041474"/>
            <a:ext cx="2850776" cy="2817158"/>
          </a:xfrm>
          <a:prstGeom prst="flowChartDelay">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5" name="Flowchart: Delay 4">
            <a:extLst>
              <a:ext uri="{FF2B5EF4-FFF2-40B4-BE49-F238E27FC236}">
                <a16:creationId xmlns:a16="http://schemas.microsoft.com/office/drawing/2014/main" id="{27EF4371-1A34-4C7E-A01C-5D494A58E890}"/>
              </a:ext>
            </a:extLst>
          </p:cNvPr>
          <p:cNvSpPr/>
          <p:nvPr/>
        </p:nvSpPr>
        <p:spPr>
          <a:xfrm rot="5400000">
            <a:off x="9227477" y="4024033"/>
            <a:ext cx="2850776" cy="2817158"/>
          </a:xfrm>
          <a:prstGeom prst="flowChartDelay">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6" name="Flowchart: Delay 5">
            <a:extLst>
              <a:ext uri="{FF2B5EF4-FFF2-40B4-BE49-F238E27FC236}">
                <a16:creationId xmlns:a16="http://schemas.microsoft.com/office/drawing/2014/main" id="{B8A65995-AF3E-499B-AAF7-BD92E59F13B2}"/>
              </a:ext>
            </a:extLst>
          </p:cNvPr>
          <p:cNvSpPr/>
          <p:nvPr/>
        </p:nvSpPr>
        <p:spPr>
          <a:xfrm>
            <a:off x="10316745" y="1423804"/>
            <a:ext cx="1744699" cy="1724124"/>
          </a:xfrm>
          <a:prstGeom prst="flowChartDelay">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7" name="Rectangle: Rounded Corners 6">
            <a:extLst>
              <a:ext uri="{FF2B5EF4-FFF2-40B4-BE49-F238E27FC236}">
                <a16:creationId xmlns:a16="http://schemas.microsoft.com/office/drawing/2014/main" id="{4F1D31AE-E678-4A4C-A4FF-38C291FDE731}"/>
              </a:ext>
            </a:extLst>
          </p:cNvPr>
          <p:cNvSpPr/>
          <p:nvPr/>
        </p:nvSpPr>
        <p:spPr>
          <a:xfrm>
            <a:off x="3147582" y="116253"/>
            <a:ext cx="5409211" cy="1374100"/>
          </a:xfrm>
          <a:prstGeom prst="roundRect">
            <a:avLst/>
          </a:prstGeom>
          <a:solidFill>
            <a:srgbClr val="0091C4">
              <a:alpha val="50000"/>
            </a:srgb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27FC8B4E-85F6-48EC-9A42-E1792EC07C94}"/>
              </a:ext>
            </a:extLst>
          </p:cNvPr>
          <p:cNvSpPr>
            <a:spLocks noGrp="1"/>
          </p:cNvSpPr>
          <p:nvPr>
            <p:ph type="ctrTitle"/>
          </p:nvPr>
        </p:nvSpPr>
        <p:spPr>
          <a:xfrm>
            <a:off x="1802044" y="494428"/>
            <a:ext cx="8100285" cy="595427"/>
          </a:xfrm>
        </p:spPr>
        <p:txBody>
          <a:bodyPr>
            <a:noAutofit/>
          </a:bodyPr>
          <a:lstStyle/>
          <a:p>
            <a:r>
              <a:rPr lang="en-US" sz="4000" b="1" dirty="0">
                <a:latin typeface="Corbel" panose="020B0503020204020204" pitchFamily="34" charset="0"/>
              </a:rPr>
              <a:t>Fairmont Peace Hotel</a:t>
            </a:r>
            <a:endParaRPr lang="en-US" sz="4000" dirty="0">
              <a:latin typeface="Corbel" panose="020B0503020204020204" pitchFamily="34" charset="0"/>
            </a:endParaRPr>
          </a:p>
        </p:txBody>
      </p:sp>
      <p:sp>
        <p:nvSpPr>
          <p:cNvPr id="15" name="Subtitle 14">
            <a:extLst>
              <a:ext uri="{FF2B5EF4-FFF2-40B4-BE49-F238E27FC236}">
                <a16:creationId xmlns:a16="http://schemas.microsoft.com/office/drawing/2014/main" id="{7E3A34C9-90A9-4B91-AE29-39704CF5B2D3}"/>
              </a:ext>
            </a:extLst>
          </p:cNvPr>
          <p:cNvSpPr>
            <a:spLocks noGrp="1"/>
          </p:cNvSpPr>
          <p:nvPr>
            <p:ph type="subTitle" idx="1"/>
          </p:nvPr>
        </p:nvSpPr>
        <p:spPr>
          <a:xfrm>
            <a:off x="863931" y="1423803"/>
            <a:ext cx="3385190" cy="6262457"/>
          </a:xfrm>
        </p:spPr>
        <p:txBody>
          <a:bodyPr>
            <a:noAutofit/>
          </a:bodyPr>
          <a:lstStyle/>
          <a:p>
            <a:r>
              <a:rPr lang="en-US" dirty="0">
                <a:latin typeface="Times New Roman" panose="02020603050405020304" pitchFamily="18" charset="0"/>
                <a:cs typeface="Times New Roman" panose="02020603050405020304" pitchFamily="18" charset="0"/>
              </a:rPr>
              <a:t>The Fairmont Peace Hotel</a:t>
            </a:r>
            <a:r>
              <a:rPr lang="ar-SA" dirty="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in Shanghai China was </a:t>
            </a:r>
            <a:r>
              <a:rPr lang="en-US" altLang="en-US" dirty="0">
                <a:latin typeface="Times New Roman" panose="02020603050405020304" pitchFamily="18" charset="0"/>
                <a:cs typeface="Times New Roman" panose="02020603050405020304" pitchFamily="18" charset="0"/>
              </a:rPr>
              <a:t>chosen because</a:t>
            </a:r>
            <a:r>
              <a:rPr lang="ar-SA" altLang="en-US" dirty="0">
                <a:latin typeface="Times New Roman" panose="02020603050405020304" pitchFamily="18" charset="0"/>
                <a:cs typeface="Times New Roman" panose="02020603050405020304" pitchFamily="18" charset="0"/>
              </a:rPr>
              <a:t> </a:t>
            </a:r>
            <a:r>
              <a:rPr lang="en-US" altLang="en-US" dirty="0">
                <a:latin typeface="Times New Roman" panose="02020603050405020304" pitchFamily="18" charset="0"/>
                <a:cs typeface="Times New Roman" panose="02020603050405020304" pitchFamily="18" charset="0"/>
              </a:rPr>
              <a:t>it </a:t>
            </a:r>
            <a:r>
              <a:rPr lang="en-US" dirty="0">
                <a:latin typeface="Times New Roman" panose="02020603050405020304" pitchFamily="18" charset="0"/>
                <a:cs typeface="Times New Roman" panose="02020603050405020304" pitchFamily="18" charset="0"/>
              </a:rPr>
              <a:t>is has been a landmark of shanghai for more than a century. art deco masterpiece that has been brilliantly designed for the 21st century. They have incorporated the old fashion that sparkle shines with new luster. The hotel is Located on the Bund and it is facing the Pudong are over the Huangpu River. it is the perfect place to explore the scenic view the beautiful Shanghai city.</a:t>
            </a:r>
            <a:endParaRPr lang="en-US" dirty="0">
              <a:effectLst/>
              <a:latin typeface="Times New Roman" panose="02020603050405020304" pitchFamily="18" charset="0"/>
              <a:cs typeface="Times New Roman" panose="02020603050405020304" pitchFamily="18" charset="0"/>
            </a:endParaRPr>
          </a:p>
        </p:txBody>
      </p:sp>
      <p:sp>
        <p:nvSpPr>
          <p:cNvPr id="11" name="Flowchart: Delay 10">
            <a:extLst>
              <a:ext uri="{FF2B5EF4-FFF2-40B4-BE49-F238E27FC236}">
                <a16:creationId xmlns:a16="http://schemas.microsoft.com/office/drawing/2014/main" id="{DC2ADBD6-B3BA-40EE-9878-2C590C8CE71A}"/>
              </a:ext>
            </a:extLst>
          </p:cNvPr>
          <p:cNvSpPr/>
          <p:nvPr/>
        </p:nvSpPr>
        <p:spPr>
          <a:xfrm rot="10800000">
            <a:off x="568756" y="4339428"/>
            <a:ext cx="1744699" cy="1724124"/>
          </a:xfrm>
          <a:prstGeom prst="flowChartDelay">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17" name="Rectangle: Rounded Corners 16">
            <a:extLst>
              <a:ext uri="{FF2B5EF4-FFF2-40B4-BE49-F238E27FC236}">
                <a16:creationId xmlns:a16="http://schemas.microsoft.com/office/drawing/2014/main" id="{0CB1C4A8-942E-4CAA-BBF5-94AFAB87402B}"/>
              </a:ext>
            </a:extLst>
          </p:cNvPr>
          <p:cNvSpPr/>
          <p:nvPr/>
        </p:nvSpPr>
        <p:spPr>
          <a:xfrm>
            <a:off x="443928" y="1540790"/>
            <a:ext cx="4775698" cy="6224982"/>
          </a:xfrm>
          <a:prstGeom prst="roundRect">
            <a:avLst/>
          </a:prstGeom>
          <a:solidFill>
            <a:schemeClr val="bg2">
              <a:lumMod val="75000"/>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F520CC28-0166-4CDA-8D36-53796B2B27A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19626" y="1695524"/>
            <a:ext cx="6219795" cy="4622328"/>
          </a:xfrm>
          <a:prstGeom prst="rect">
            <a:avLst/>
          </a:prstGeom>
        </p:spPr>
      </p:pic>
    </p:spTree>
    <p:extLst>
      <p:ext uri="{BB962C8B-B14F-4D97-AF65-F5344CB8AC3E}">
        <p14:creationId xmlns:p14="http://schemas.microsoft.com/office/powerpoint/2010/main" val="10044906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B30A63-178A-45F3-A4AE-972E9829E61F}"/>
              </a:ext>
            </a:extLst>
          </p:cNvPr>
          <p:cNvSpPr>
            <a:spLocks noGrp="1"/>
          </p:cNvSpPr>
          <p:nvPr>
            <p:ph type="title"/>
          </p:nvPr>
        </p:nvSpPr>
        <p:spPr>
          <a:xfrm>
            <a:off x="2650434" y="159026"/>
            <a:ext cx="6016487" cy="1531663"/>
          </a:xfrm>
          <a:prstGeom prst="roundRect">
            <a:avLst/>
          </a:prstGeom>
        </p:spPr>
        <p:style>
          <a:lnRef idx="1">
            <a:schemeClr val="accent5"/>
          </a:lnRef>
          <a:fillRef idx="2">
            <a:schemeClr val="accent5"/>
          </a:fillRef>
          <a:effectRef idx="1">
            <a:schemeClr val="accent5"/>
          </a:effectRef>
          <a:fontRef idx="minor">
            <a:schemeClr val="dk1"/>
          </a:fontRef>
        </p:style>
        <p:txBody>
          <a:bodyPr>
            <a:normAutofit fontScale="90000"/>
          </a:bodyPr>
          <a:lstStyle/>
          <a:p>
            <a:r>
              <a:rPr lang="en-US" b="1" dirty="0"/>
              <a:t>Comparison of the Chrysler Building to Fairmount peace hotel</a:t>
            </a:r>
          </a:p>
        </p:txBody>
      </p:sp>
      <p:sp>
        <p:nvSpPr>
          <p:cNvPr id="3" name="Content Placeholder 2">
            <a:extLst>
              <a:ext uri="{FF2B5EF4-FFF2-40B4-BE49-F238E27FC236}">
                <a16:creationId xmlns:a16="http://schemas.microsoft.com/office/drawing/2014/main" id="{B0C81C6A-74BC-4BA0-8FD7-5852466620AA}"/>
              </a:ext>
            </a:extLst>
          </p:cNvPr>
          <p:cNvSpPr>
            <a:spLocks noGrp="1"/>
          </p:cNvSpPr>
          <p:nvPr>
            <p:ph idx="1"/>
          </p:nvPr>
        </p:nvSpPr>
        <p:spPr>
          <a:xfrm>
            <a:off x="838199" y="1825625"/>
            <a:ext cx="5006009" cy="4031836"/>
          </a:xfrm>
          <a:prstGeom prst="roundRect">
            <a:avLst/>
          </a:prstGeom>
        </p:spPr>
        <p:style>
          <a:lnRef idx="1">
            <a:schemeClr val="accent3"/>
          </a:lnRef>
          <a:fillRef idx="2">
            <a:schemeClr val="accent3"/>
          </a:fillRef>
          <a:effectRef idx="1">
            <a:schemeClr val="accent3"/>
          </a:effectRef>
          <a:fontRef idx="minor">
            <a:schemeClr val="dk1"/>
          </a:fontRef>
        </p:style>
        <p:txBody>
          <a:bodyPr>
            <a:noAutofit/>
          </a:bodyPr>
          <a:lstStyle/>
          <a:p>
            <a:pPr marL="0" indent="0">
              <a:buNone/>
            </a:pPr>
            <a:r>
              <a:rPr lang="en-US" sz="2400" dirty="0">
                <a:latin typeface="Times New Roman" panose="02020603050405020304" pitchFamily="18" charset="0"/>
                <a:cs typeface="Times New Roman" panose="02020603050405020304" pitchFamily="18" charset="0"/>
              </a:rPr>
              <a:t> Chrysler building and Fairmount peace hotel are both Art-Deco style skyscrapers. They both prime business centers in their cities respectively. To New York and Shanghai. They also provide a great view to the cities and are attraction cites. Farmont peace hotel is close to the Bund International Architecture Exhibition and Heping Fandian</a:t>
            </a:r>
          </a:p>
        </p:txBody>
      </p:sp>
      <p:pic>
        <p:nvPicPr>
          <p:cNvPr id="4" name="Picture 3">
            <a:extLst>
              <a:ext uri="{FF2B5EF4-FFF2-40B4-BE49-F238E27FC236}">
                <a16:creationId xmlns:a16="http://schemas.microsoft.com/office/drawing/2014/main" id="{512C76A1-BA60-4B7C-B4FA-E79A5A33EDA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51305" y="1825625"/>
            <a:ext cx="3223073" cy="1961322"/>
          </a:xfrm>
          <a:prstGeom prst="rect">
            <a:avLst/>
          </a:prstGeom>
        </p:spPr>
      </p:pic>
      <p:pic>
        <p:nvPicPr>
          <p:cNvPr id="5" name="Picture 4">
            <a:extLst>
              <a:ext uri="{FF2B5EF4-FFF2-40B4-BE49-F238E27FC236}">
                <a16:creationId xmlns:a16="http://schemas.microsoft.com/office/drawing/2014/main" id="{F53DA639-C716-4D79-B3DA-36543EC2291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58539" y="4041912"/>
            <a:ext cx="3223073" cy="2253472"/>
          </a:xfrm>
          <a:prstGeom prst="rect">
            <a:avLst/>
          </a:prstGeom>
        </p:spPr>
      </p:pic>
    </p:spTree>
    <p:extLst>
      <p:ext uri="{BB962C8B-B14F-4D97-AF65-F5344CB8AC3E}">
        <p14:creationId xmlns:p14="http://schemas.microsoft.com/office/powerpoint/2010/main" val="17323231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6A383F-F456-4700-87D4-4CE8597B6424}"/>
              </a:ext>
            </a:extLst>
          </p:cNvPr>
          <p:cNvSpPr>
            <a:spLocks noGrp="1"/>
          </p:cNvSpPr>
          <p:nvPr>
            <p:ph type="title"/>
          </p:nvPr>
        </p:nvSpPr>
        <p:spPr>
          <a:prstGeom prst="roundRect">
            <a:avLst/>
          </a:prstGeom>
        </p:spPr>
        <p:style>
          <a:lnRef idx="1">
            <a:schemeClr val="accent5"/>
          </a:lnRef>
          <a:fillRef idx="2">
            <a:schemeClr val="accent5"/>
          </a:fillRef>
          <a:effectRef idx="1">
            <a:schemeClr val="accent5"/>
          </a:effectRef>
          <a:fontRef idx="minor">
            <a:schemeClr val="dk1"/>
          </a:fontRef>
        </p:style>
        <p:txBody>
          <a:bodyPr/>
          <a:lstStyle/>
          <a:p>
            <a:r>
              <a:rPr lang="en-US" dirty="0"/>
              <a:t> </a:t>
            </a:r>
            <a:r>
              <a:rPr lang="en-US" b="1" dirty="0">
                <a:latin typeface="Times New Roman" panose="02020603050405020304" pitchFamily="18" charset="0"/>
                <a:cs typeface="Times New Roman" panose="02020603050405020304" pitchFamily="18" charset="0"/>
              </a:rPr>
              <a:t>critics of the buildings</a:t>
            </a:r>
          </a:p>
        </p:txBody>
      </p:sp>
      <p:sp>
        <p:nvSpPr>
          <p:cNvPr id="3" name="Content Placeholder 2">
            <a:extLst>
              <a:ext uri="{FF2B5EF4-FFF2-40B4-BE49-F238E27FC236}">
                <a16:creationId xmlns:a16="http://schemas.microsoft.com/office/drawing/2014/main" id="{96604EF0-0881-48D7-8149-A2A3647E631B}"/>
              </a:ext>
            </a:extLst>
          </p:cNvPr>
          <p:cNvSpPr>
            <a:spLocks noGrp="1"/>
          </p:cNvSpPr>
          <p:nvPr>
            <p:ph idx="1"/>
          </p:nvPr>
        </p:nvSpPr>
        <p:spPr>
          <a:prstGeom prst="round2DiagRect">
            <a:avLst/>
          </a:prstGeom>
        </p:spPr>
        <p:style>
          <a:lnRef idx="1">
            <a:schemeClr val="accent3"/>
          </a:lnRef>
          <a:fillRef idx="2">
            <a:schemeClr val="accent3"/>
          </a:fillRef>
          <a:effectRef idx="1">
            <a:schemeClr val="accent3"/>
          </a:effectRef>
          <a:fontRef idx="minor">
            <a:schemeClr val="dk1"/>
          </a:fontRef>
        </p:style>
        <p:txBody>
          <a:bodyPr>
            <a:normAutofit lnSpcReduction="10000"/>
          </a:bodyPr>
          <a:lstStyle/>
          <a:p>
            <a:pPr marL="0" indent="0">
              <a:lnSpc>
                <a:spcPct val="150000"/>
              </a:lnSpc>
              <a:buNone/>
            </a:pPr>
            <a:r>
              <a:rPr lang="en-US" dirty="0">
                <a:latin typeface="Times New Roman" panose="02020603050405020304" pitchFamily="18" charset="0"/>
                <a:cs typeface="Times New Roman" panose="02020603050405020304" pitchFamily="18" charset="0"/>
              </a:rPr>
              <a:t> The British never tolerated the art deco buildings . They had an attitude the same as that of the Duke of Windsor. Ordinary people like the buildings a lot and they find them amazing cites.</a:t>
            </a:r>
          </a:p>
          <a:p>
            <a:pPr marL="0" indent="0">
              <a:lnSpc>
                <a:spcPct val="150000"/>
              </a:lnSpc>
              <a:buNone/>
            </a:pPr>
            <a:r>
              <a:rPr lang="en-US" dirty="0">
                <a:latin typeface="Times New Roman" panose="02020603050405020304" pitchFamily="18" charset="0"/>
                <a:cs typeface="Times New Roman" panose="02020603050405020304" pitchFamily="18" charset="0"/>
              </a:rPr>
              <a:t>Some people find it a risk to human life. If such buildings happen to have errors then a large number of people could loose their lives in case it caves in</a:t>
            </a:r>
          </a:p>
        </p:txBody>
      </p:sp>
    </p:spTree>
    <p:extLst>
      <p:ext uri="{BB962C8B-B14F-4D97-AF65-F5344CB8AC3E}">
        <p14:creationId xmlns:p14="http://schemas.microsoft.com/office/powerpoint/2010/main" val="25279753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0FEB86-A69A-4BF2-8628-BE8C043E795D}"/>
              </a:ext>
            </a:extLst>
          </p:cNvPr>
          <p:cNvSpPr>
            <a:spLocks noGrp="1"/>
          </p:cNvSpPr>
          <p:nvPr>
            <p:ph type="title"/>
          </p:nvPr>
        </p:nvSpPr>
        <p:spPr>
          <a:xfrm>
            <a:off x="1821180" y="319405"/>
            <a:ext cx="9700260" cy="1325563"/>
          </a:xfrm>
          <a:prstGeom prst="roundRect">
            <a:avLst/>
          </a:prstGeom>
        </p:spPr>
        <p:style>
          <a:lnRef idx="1">
            <a:schemeClr val="accent5"/>
          </a:lnRef>
          <a:fillRef idx="2">
            <a:schemeClr val="accent5"/>
          </a:fillRef>
          <a:effectRef idx="1">
            <a:schemeClr val="accent5"/>
          </a:effectRef>
          <a:fontRef idx="minor">
            <a:schemeClr val="dk1"/>
          </a:fontRef>
        </p:style>
        <p:txBody>
          <a:bodyPr>
            <a:normAutofit/>
          </a:bodyPr>
          <a:lstStyle/>
          <a:p>
            <a:r>
              <a:rPr lang="en-US" b="1" dirty="0"/>
              <a:t>cont. on the comparison of the buildings</a:t>
            </a:r>
          </a:p>
        </p:txBody>
      </p:sp>
      <p:sp>
        <p:nvSpPr>
          <p:cNvPr id="3" name="Content Placeholder 2">
            <a:extLst>
              <a:ext uri="{FF2B5EF4-FFF2-40B4-BE49-F238E27FC236}">
                <a16:creationId xmlns:a16="http://schemas.microsoft.com/office/drawing/2014/main" id="{3475B8CC-8CF7-4517-ACF4-A9E315DFEA5F}"/>
              </a:ext>
            </a:extLst>
          </p:cNvPr>
          <p:cNvSpPr>
            <a:spLocks noGrp="1"/>
          </p:cNvSpPr>
          <p:nvPr>
            <p:ph idx="1"/>
          </p:nvPr>
        </p:nvSpPr>
        <p:spPr>
          <a:xfrm>
            <a:off x="838200" y="1825625"/>
            <a:ext cx="4236720" cy="4351338"/>
          </a:xfrm>
          <a:prstGeom prst="round2DiagRect">
            <a:avLst/>
          </a:prstGeom>
        </p:spPr>
        <p:style>
          <a:lnRef idx="1">
            <a:schemeClr val="accent3"/>
          </a:lnRef>
          <a:fillRef idx="2">
            <a:schemeClr val="accent3"/>
          </a:fillRef>
          <a:effectRef idx="1">
            <a:schemeClr val="accent3"/>
          </a:effectRef>
          <a:fontRef idx="minor">
            <a:schemeClr val="dk1"/>
          </a:fontRef>
        </p:style>
        <p:txBody>
          <a:bodyPr>
            <a:normAutofit fontScale="77500" lnSpcReduction="20000"/>
          </a:bodyPr>
          <a:lstStyle/>
          <a:p>
            <a:pPr marL="0" indent="0">
              <a:buNone/>
            </a:pPr>
            <a:r>
              <a:rPr lang="en-US" dirty="0"/>
              <a:t>  Both the buildings have been built over a period of time, Chrysler building was built from the period of the Great Depression in 1930- 1950. it is a special building since it has a steel framework and </a:t>
            </a:r>
            <a:r>
              <a:rPr lang="en-US" sz="2600" dirty="0">
                <a:latin typeface="Times New Roman" panose="02020603050405020304" pitchFamily="18" charset="0"/>
                <a:cs typeface="Times New Roman" panose="02020603050405020304" pitchFamily="18" charset="0"/>
              </a:rPr>
              <a:t>it</a:t>
            </a:r>
            <a:r>
              <a:rPr lang="en-US" dirty="0"/>
              <a:t> is build of brick.</a:t>
            </a:r>
          </a:p>
          <a:p>
            <a:pPr marL="0" indent="0">
              <a:buNone/>
            </a:pPr>
            <a:r>
              <a:rPr lang="en-US" dirty="0"/>
              <a:t>Fairmount Price hotel building has stood the test of time it was built in 1929 and almost a century now it is still standing.</a:t>
            </a:r>
          </a:p>
          <a:p>
            <a:pPr marL="0" indent="0">
              <a:buNone/>
            </a:pPr>
            <a:r>
              <a:rPr lang="en-US" dirty="0"/>
              <a:t>  </a:t>
            </a:r>
          </a:p>
          <a:p>
            <a:pPr marL="0" indent="0">
              <a:buNone/>
            </a:pPr>
            <a:r>
              <a:rPr lang="en-US" dirty="0"/>
              <a:t>  </a:t>
            </a:r>
          </a:p>
        </p:txBody>
      </p:sp>
      <p:pic>
        <p:nvPicPr>
          <p:cNvPr id="4" name="Picture 3">
            <a:extLst>
              <a:ext uri="{FF2B5EF4-FFF2-40B4-BE49-F238E27FC236}">
                <a16:creationId xmlns:a16="http://schemas.microsoft.com/office/drawing/2014/main" id="{924BDF84-2A86-4D2C-9C65-A372BA7FB99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38061" y="1825625"/>
            <a:ext cx="3627120" cy="4351338"/>
          </a:xfrm>
          <a:prstGeom prst="rect">
            <a:avLst/>
          </a:prstGeom>
        </p:spPr>
      </p:pic>
    </p:spTree>
    <p:extLst>
      <p:ext uri="{BB962C8B-B14F-4D97-AF65-F5344CB8AC3E}">
        <p14:creationId xmlns:p14="http://schemas.microsoft.com/office/powerpoint/2010/main" val="32047460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9AD3AB-BED0-41C2-887C-907AAB24CCB5}"/>
              </a:ext>
            </a:extLst>
          </p:cNvPr>
          <p:cNvSpPr>
            <a:spLocks noGrp="1"/>
          </p:cNvSpPr>
          <p:nvPr>
            <p:ph type="title"/>
          </p:nvPr>
        </p:nvSpPr>
        <p:spPr>
          <a:xfrm>
            <a:off x="4359965" y="205105"/>
            <a:ext cx="5035495" cy="1325563"/>
          </a:xfrm>
          <a:prstGeom prst="roundRect">
            <a:avLst/>
          </a:prstGeom>
        </p:spPr>
        <p:style>
          <a:lnRef idx="1">
            <a:schemeClr val="accent5"/>
          </a:lnRef>
          <a:fillRef idx="2">
            <a:schemeClr val="accent5"/>
          </a:fillRef>
          <a:effectRef idx="1">
            <a:schemeClr val="accent5"/>
          </a:effectRef>
          <a:fontRef idx="minor">
            <a:schemeClr val="dk1"/>
          </a:fontRef>
        </p:style>
        <p:txBody>
          <a:bodyPr>
            <a:normAutofit/>
          </a:bodyPr>
          <a:lstStyle/>
          <a:p>
            <a:r>
              <a:rPr lang="en-US" dirty="0"/>
              <a:t>	</a:t>
            </a:r>
            <a:r>
              <a:rPr lang="en-US" b="1" dirty="0"/>
              <a:t>own criticism</a:t>
            </a:r>
            <a:endParaRPr lang="en-US" dirty="0"/>
          </a:p>
        </p:txBody>
      </p:sp>
      <p:sp>
        <p:nvSpPr>
          <p:cNvPr id="3" name="Content Placeholder 2">
            <a:extLst>
              <a:ext uri="{FF2B5EF4-FFF2-40B4-BE49-F238E27FC236}">
                <a16:creationId xmlns:a16="http://schemas.microsoft.com/office/drawing/2014/main" id="{2AE58845-3929-4DAC-99E6-E1217E398AD7}"/>
              </a:ext>
            </a:extLst>
          </p:cNvPr>
          <p:cNvSpPr>
            <a:spLocks noGrp="1"/>
          </p:cNvSpPr>
          <p:nvPr>
            <p:ph idx="1"/>
          </p:nvPr>
        </p:nvSpPr>
        <p:spPr>
          <a:prstGeom prst="round2DiagRect">
            <a:avLst/>
          </a:prstGeom>
        </p:spPr>
        <p:style>
          <a:lnRef idx="1">
            <a:schemeClr val="accent3"/>
          </a:lnRef>
          <a:fillRef idx="2">
            <a:schemeClr val="accent3"/>
          </a:fillRef>
          <a:effectRef idx="1">
            <a:schemeClr val="accent3"/>
          </a:effectRef>
          <a:fontRef idx="minor">
            <a:schemeClr val="dk1"/>
          </a:fontRef>
        </p:style>
        <p:txBody>
          <a:bodyPr/>
          <a:lstStyle/>
          <a:p>
            <a:pPr marL="0" indent="0">
              <a:buNone/>
            </a:pPr>
            <a:r>
              <a:rPr lang="en-US" dirty="0">
                <a:latin typeface="Times New Roman" panose="02020603050405020304" pitchFamily="18" charset="0"/>
                <a:cs typeface="Times New Roman" panose="02020603050405020304" pitchFamily="18" charset="0"/>
              </a:rPr>
              <a:t>  The buildings have a great impact to the economy of a nation. They are more spacious and can hold a large number of offices and businesses in them. </a:t>
            </a:r>
          </a:p>
          <a:p>
            <a:pPr marL="0" indent="0">
              <a:buNone/>
            </a:pPr>
            <a:r>
              <a:rPr lang="en-US" dirty="0">
                <a:latin typeface="Times New Roman" panose="02020603050405020304" pitchFamily="18" charset="0"/>
                <a:cs typeface="Times New Roman" panose="02020603050405020304" pitchFamily="18" charset="0"/>
              </a:rPr>
              <a:t> The building s conserve space- land which is a limited resource in the urban centers hence they are recommendable. </a:t>
            </a:r>
          </a:p>
          <a:p>
            <a:pPr marL="0" indent="0">
              <a:buNone/>
            </a:pPr>
            <a:r>
              <a:rPr lang="en-US" dirty="0">
                <a:latin typeface="Times New Roman" panose="02020603050405020304" pitchFamily="18" charset="0"/>
                <a:cs typeface="Times New Roman" panose="02020603050405020304" pitchFamily="18" charset="0"/>
              </a:rPr>
              <a:t> The buildings also beautify the sceneries of cities and this provides other platforms such as entertainment capturing scenes.</a:t>
            </a:r>
          </a:p>
        </p:txBody>
      </p:sp>
    </p:spTree>
    <p:extLst>
      <p:ext uri="{BB962C8B-B14F-4D97-AF65-F5344CB8AC3E}">
        <p14:creationId xmlns:p14="http://schemas.microsoft.com/office/powerpoint/2010/main" val="6035566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A5D985-02B8-4F38-8D75-43AAB3A9C20D}"/>
              </a:ext>
            </a:extLst>
          </p:cNvPr>
          <p:cNvSpPr>
            <a:spLocks noGrp="1"/>
          </p:cNvSpPr>
          <p:nvPr>
            <p:ph type="title"/>
          </p:nvPr>
        </p:nvSpPr>
        <p:spPr>
          <a:xfrm>
            <a:off x="4998720" y="676274"/>
            <a:ext cx="3185160" cy="1009651"/>
          </a:xfrm>
          <a:prstGeom prst="roundRect">
            <a:avLst/>
          </a:prstGeom>
        </p:spPr>
        <p:style>
          <a:lnRef idx="1">
            <a:schemeClr val="accent5"/>
          </a:lnRef>
          <a:fillRef idx="2">
            <a:schemeClr val="accent5"/>
          </a:fillRef>
          <a:effectRef idx="1">
            <a:schemeClr val="accent5"/>
          </a:effectRef>
          <a:fontRef idx="minor">
            <a:schemeClr val="dk1"/>
          </a:fontRef>
        </p:style>
        <p:txBody>
          <a:bodyPr/>
          <a:lstStyle/>
          <a:p>
            <a:r>
              <a:rPr lang="en-US" b="1" dirty="0"/>
              <a:t>conclusion</a:t>
            </a:r>
          </a:p>
        </p:txBody>
      </p:sp>
      <p:sp>
        <p:nvSpPr>
          <p:cNvPr id="3" name="Content Placeholder 2">
            <a:extLst>
              <a:ext uri="{FF2B5EF4-FFF2-40B4-BE49-F238E27FC236}">
                <a16:creationId xmlns:a16="http://schemas.microsoft.com/office/drawing/2014/main" id="{72CD7A69-F400-418B-A7CA-9D4AB27237AC}"/>
              </a:ext>
            </a:extLst>
          </p:cNvPr>
          <p:cNvSpPr>
            <a:spLocks noGrp="1"/>
          </p:cNvSpPr>
          <p:nvPr>
            <p:ph idx="1"/>
          </p:nvPr>
        </p:nvSpPr>
        <p:spPr>
          <a:prstGeom prst="round2DiagRect">
            <a:avLst/>
          </a:prstGeom>
        </p:spPr>
        <p:style>
          <a:lnRef idx="1">
            <a:schemeClr val="accent3"/>
          </a:lnRef>
          <a:fillRef idx="2">
            <a:schemeClr val="accent3"/>
          </a:fillRef>
          <a:effectRef idx="1">
            <a:schemeClr val="accent3"/>
          </a:effectRef>
          <a:fontRef idx="minor">
            <a:schemeClr val="dk1"/>
          </a:fontRef>
        </p:style>
        <p:txBody>
          <a:bodyPr>
            <a:normAutofit lnSpcReduction="10000"/>
          </a:bodyPr>
          <a:lstStyle/>
          <a:p>
            <a:pPr marL="0" indent="0">
              <a:lnSpc>
                <a:spcPct val="150000"/>
              </a:lnSpc>
              <a:buNone/>
            </a:pPr>
            <a:r>
              <a:rPr lang="en-US" dirty="0">
                <a:latin typeface="Times New Roman" panose="02020603050405020304" pitchFamily="18" charset="0"/>
                <a:cs typeface="Times New Roman" panose="02020603050405020304" pitchFamily="18" charset="0"/>
              </a:rPr>
              <a:t> Art Deco invention has led to subsequent development of the architectural industry. The efforts that have been made, they not only mark the development of a city but also creates employment opportunities for thousands.</a:t>
            </a:r>
          </a:p>
          <a:p>
            <a:pPr marL="0" indent="0">
              <a:lnSpc>
                <a:spcPct val="150000"/>
              </a:lnSpc>
              <a:buNone/>
            </a:pPr>
            <a:r>
              <a:rPr lang="en-US" dirty="0">
                <a:latin typeface="Times New Roman" panose="02020603050405020304" pitchFamily="18" charset="0"/>
                <a:cs typeface="Times New Roman" panose="02020603050405020304" pitchFamily="18" charset="0"/>
              </a:rPr>
              <a:t>There should be further inventions of different styles that mark Art Deco just as the technology is advancing.</a:t>
            </a:r>
          </a:p>
        </p:txBody>
      </p:sp>
    </p:spTree>
    <p:extLst>
      <p:ext uri="{BB962C8B-B14F-4D97-AF65-F5344CB8AC3E}">
        <p14:creationId xmlns:p14="http://schemas.microsoft.com/office/powerpoint/2010/main" val="1747835570"/>
      </p:ext>
    </p:extLst>
  </p:cSld>
  <p:clrMapOvr>
    <a:masterClrMapping/>
  </p:clrMapOvr>
</p:sld>
</file>

<file path=ppt/theme/theme1.xml><?xml version="1.0" encoding="utf-8"?>
<a:theme xmlns:a="http://schemas.openxmlformats.org/drawingml/2006/main" name="Theme1">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heme1" id="{1C5A0894-324E-45AC-BDE9-39AF8C4F40F2}" vid="{7C58A6F4-96E1-46EC-9DB7-E3CA3861B929}"/>
    </a:ext>
  </a:extLst>
</a:theme>
</file>

<file path=docProps/app.xml><?xml version="1.0" encoding="utf-8"?>
<Properties xmlns="http://schemas.openxmlformats.org/officeDocument/2006/extended-properties" xmlns:vt="http://schemas.openxmlformats.org/officeDocument/2006/docPropsVTypes">
  <Template>Theme1</Template>
  <TotalTime>855</TotalTime>
  <Words>692</Words>
  <Application>Microsoft Office PowerPoint</Application>
  <PresentationFormat>Widescreen</PresentationFormat>
  <Paragraphs>30</Paragraphs>
  <Slides>12</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12</vt:i4>
      </vt:variant>
    </vt:vector>
  </HeadingPairs>
  <TitlesOfParts>
    <vt:vector size="18" baseType="lpstr">
      <vt:lpstr>Arial</vt:lpstr>
      <vt:lpstr>Calibri</vt:lpstr>
      <vt:lpstr>Calibri Light</vt:lpstr>
      <vt:lpstr>Corbel</vt:lpstr>
      <vt:lpstr>Times New Roman</vt:lpstr>
      <vt:lpstr>Theme1</vt:lpstr>
      <vt:lpstr>Art Deco</vt:lpstr>
      <vt:lpstr>INTRODUCING ART DECO</vt:lpstr>
      <vt:lpstr>Art Deco</vt:lpstr>
      <vt:lpstr>Chrysler building</vt:lpstr>
      <vt:lpstr>Chrysler building</vt:lpstr>
      <vt:lpstr>Eastern Columbia</vt:lpstr>
      <vt:lpstr>Fairmont Peace Hotel</vt:lpstr>
      <vt:lpstr>Comparison of the Chrysler Building to Fairmount peace hotel</vt:lpstr>
      <vt:lpstr> critics of the buildings</vt:lpstr>
      <vt:lpstr>cont. on the comparison of the buildings</vt:lpstr>
      <vt:lpstr> own criticism</vt:lpstr>
      <vt:lpstr>conclusion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 h</dc:creator>
  <cp:lastModifiedBy>hp</cp:lastModifiedBy>
  <cp:revision>31</cp:revision>
  <dcterms:created xsi:type="dcterms:W3CDTF">2020-04-04T18:36:51Z</dcterms:created>
  <dcterms:modified xsi:type="dcterms:W3CDTF">2020-04-15T14:44:25Z</dcterms:modified>
</cp:coreProperties>
</file>